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98" r:id="rId4"/>
    <p:sldId id="260" r:id="rId5"/>
    <p:sldId id="261" r:id="rId6"/>
    <p:sldId id="331" r:id="rId7"/>
    <p:sldId id="262" r:id="rId8"/>
    <p:sldId id="263" r:id="rId9"/>
    <p:sldId id="299" r:id="rId10"/>
    <p:sldId id="300" r:id="rId11"/>
    <p:sldId id="301" r:id="rId12"/>
    <p:sldId id="307" r:id="rId13"/>
    <p:sldId id="302" r:id="rId14"/>
    <p:sldId id="313" r:id="rId15"/>
    <p:sldId id="303" r:id="rId16"/>
    <p:sldId id="304" r:id="rId17"/>
    <p:sldId id="305" r:id="rId18"/>
    <p:sldId id="306" r:id="rId19"/>
    <p:sldId id="264" r:id="rId20"/>
    <p:sldId id="265" r:id="rId21"/>
    <p:sldId id="266" r:id="rId22"/>
    <p:sldId id="267" r:id="rId23"/>
    <p:sldId id="268" r:id="rId24"/>
    <p:sldId id="269" r:id="rId25"/>
    <p:sldId id="324" r:id="rId26"/>
    <p:sldId id="270" r:id="rId27"/>
    <p:sldId id="271" r:id="rId28"/>
    <p:sldId id="314" r:id="rId29"/>
    <p:sldId id="325" r:id="rId30"/>
    <p:sldId id="272" r:id="rId31"/>
    <p:sldId id="273" r:id="rId32"/>
    <p:sldId id="316" r:id="rId33"/>
    <p:sldId id="315" r:id="rId34"/>
    <p:sldId id="328" r:id="rId35"/>
    <p:sldId id="318" r:id="rId36"/>
    <p:sldId id="329" r:id="rId37"/>
    <p:sldId id="330" r:id="rId38"/>
    <p:sldId id="319" r:id="rId39"/>
    <p:sldId id="321" r:id="rId40"/>
    <p:sldId id="323" r:id="rId41"/>
    <p:sldId id="311" r:id="rId42"/>
    <p:sldId id="274" r:id="rId43"/>
    <p:sldId id="275" r:id="rId44"/>
    <p:sldId id="308" r:id="rId45"/>
    <p:sldId id="309" r:id="rId46"/>
    <p:sldId id="276" r:id="rId47"/>
    <p:sldId id="277" r:id="rId48"/>
    <p:sldId id="312" r:id="rId49"/>
    <p:sldId id="327" r:id="rId50"/>
    <p:sldId id="326" r:id="rId51"/>
    <p:sldId id="278" r:id="rId52"/>
    <p:sldId id="279" r:id="rId53"/>
    <p:sldId id="310" r:id="rId5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1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B12CE6-3D4C-446E-9E63-F2ECFCF37C44}"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ES"/>
        </a:p>
      </dgm:t>
    </dgm:pt>
    <dgm:pt modelId="{6D4886C0-0876-4C89-8820-4FBC699E3B5D}">
      <dgm:prSet phldrT="[Texto]"/>
      <dgm:spPr/>
      <dgm:t>
        <a:bodyPr/>
        <a:lstStyle/>
        <a:p>
          <a:r>
            <a:rPr lang="es-GT" dirty="0" smtClean="0"/>
            <a:t>Fibra Trepadora</a:t>
          </a:r>
          <a:endParaRPr lang="es-ES" dirty="0"/>
        </a:p>
      </dgm:t>
    </dgm:pt>
    <dgm:pt modelId="{1F91CB89-CEFA-4FAB-A38F-C318E9ABD8D0}" type="parTrans" cxnId="{989D7F06-02FA-476C-A4F6-CAC5D33653F0}">
      <dgm:prSet/>
      <dgm:spPr/>
      <dgm:t>
        <a:bodyPr/>
        <a:lstStyle/>
        <a:p>
          <a:endParaRPr lang="es-ES"/>
        </a:p>
      </dgm:t>
    </dgm:pt>
    <dgm:pt modelId="{571DF6FC-EEA3-47C7-A619-62B09891C14A}" type="sibTrans" cxnId="{989D7F06-02FA-476C-A4F6-CAC5D33653F0}">
      <dgm:prSet/>
      <dgm:spPr/>
      <dgm:t>
        <a:bodyPr/>
        <a:lstStyle/>
        <a:p>
          <a:endParaRPr lang="es-ES"/>
        </a:p>
      </dgm:t>
    </dgm:pt>
    <dgm:pt modelId="{9B185237-EF9A-4E4F-9C26-70EE7C72A57B}">
      <dgm:prSet phldrT="[Texto]"/>
      <dgm:spPr/>
      <dgm:t>
        <a:bodyPr/>
        <a:lstStyle/>
        <a:p>
          <a:pPr algn="just"/>
          <a:r>
            <a:rPr lang="es-GT" dirty="0" smtClean="0"/>
            <a:t>Nacen en las olivas inferiores del Bulbo Raquídeo</a:t>
          </a:r>
          <a:endParaRPr lang="es-ES" dirty="0"/>
        </a:p>
      </dgm:t>
    </dgm:pt>
    <dgm:pt modelId="{D276B944-2D70-48E9-9E33-446DCA799A8D}" type="parTrans" cxnId="{BDD8B9E0-A335-4AE4-A5A8-8807D9475F79}">
      <dgm:prSet/>
      <dgm:spPr/>
      <dgm:t>
        <a:bodyPr/>
        <a:lstStyle/>
        <a:p>
          <a:endParaRPr lang="es-ES"/>
        </a:p>
      </dgm:t>
    </dgm:pt>
    <dgm:pt modelId="{21968A6A-1680-419B-8FF1-EAB2D8D24568}" type="sibTrans" cxnId="{BDD8B9E0-A335-4AE4-A5A8-8807D9475F79}">
      <dgm:prSet/>
      <dgm:spPr/>
      <dgm:t>
        <a:bodyPr/>
        <a:lstStyle/>
        <a:p>
          <a:endParaRPr lang="es-ES"/>
        </a:p>
      </dgm:t>
    </dgm:pt>
    <dgm:pt modelId="{DD9CB72D-D8A4-4822-B02F-5C754F460746}">
      <dgm:prSet phldrT="[Texto]"/>
      <dgm:spPr/>
      <dgm:t>
        <a:bodyPr/>
        <a:lstStyle/>
        <a:p>
          <a:r>
            <a:rPr lang="es-GT" dirty="0" smtClean="0"/>
            <a:t>Fibra Musgosa</a:t>
          </a:r>
          <a:endParaRPr lang="es-ES" dirty="0"/>
        </a:p>
      </dgm:t>
    </dgm:pt>
    <dgm:pt modelId="{887F3E20-F746-4E8B-BC1A-7DA04B51C2FD}" type="parTrans" cxnId="{C48EA157-1701-4D7E-B396-ECB7FFD80D31}">
      <dgm:prSet/>
      <dgm:spPr/>
      <dgm:t>
        <a:bodyPr/>
        <a:lstStyle/>
        <a:p>
          <a:endParaRPr lang="es-ES"/>
        </a:p>
      </dgm:t>
    </dgm:pt>
    <dgm:pt modelId="{D1B3FCA0-869B-4507-9727-C39561B93FC0}" type="sibTrans" cxnId="{C48EA157-1701-4D7E-B396-ECB7FFD80D31}">
      <dgm:prSet/>
      <dgm:spPr/>
      <dgm:t>
        <a:bodyPr/>
        <a:lstStyle/>
        <a:p>
          <a:endParaRPr lang="es-ES"/>
        </a:p>
      </dgm:t>
    </dgm:pt>
    <dgm:pt modelId="{25B45D11-D68D-498A-9625-45E9D1CC0876}">
      <dgm:prSet phldrT="[Texto]"/>
      <dgm:spPr/>
      <dgm:t>
        <a:bodyPr/>
        <a:lstStyle/>
        <a:p>
          <a:pPr algn="just"/>
          <a:r>
            <a:rPr lang="es-GT" dirty="0" smtClean="0"/>
            <a:t>Engloban a todas las demás fibras aferentes desde el encéfalo, tronco y médula.</a:t>
          </a:r>
          <a:endParaRPr lang="es-ES" dirty="0"/>
        </a:p>
      </dgm:t>
    </dgm:pt>
    <dgm:pt modelId="{EDEAB036-3622-47F8-829F-34967FA8EC1D}" type="parTrans" cxnId="{4AC1F307-ED79-444A-A8CC-6533CBE512D7}">
      <dgm:prSet/>
      <dgm:spPr/>
      <dgm:t>
        <a:bodyPr/>
        <a:lstStyle/>
        <a:p>
          <a:endParaRPr lang="es-ES"/>
        </a:p>
      </dgm:t>
    </dgm:pt>
    <dgm:pt modelId="{026B2510-5001-4083-A691-ADF73D416F58}" type="sibTrans" cxnId="{4AC1F307-ED79-444A-A8CC-6533CBE512D7}">
      <dgm:prSet/>
      <dgm:spPr/>
      <dgm:t>
        <a:bodyPr/>
        <a:lstStyle/>
        <a:p>
          <a:endParaRPr lang="es-ES"/>
        </a:p>
      </dgm:t>
    </dgm:pt>
    <dgm:pt modelId="{E96E39AE-6C21-4E8C-9627-C92770B25B33}">
      <dgm:prSet phldrT="[Texto]"/>
      <dgm:spPr/>
      <dgm:t>
        <a:bodyPr/>
        <a:lstStyle/>
        <a:p>
          <a:pPr algn="just"/>
          <a:r>
            <a:rPr lang="es-GT" dirty="0" smtClean="0"/>
            <a:t>Se requieren muchas FM para excitar una CP (</a:t>
          </a:r>
          <a:r>
            <a:rPr lang="es-GT" i="1" dirty="0" smtClean="0"/>
            <a:t>sinapsis débiles o “descarga simple”</a:t>
          </a:r>
          <a:r>
            <a:rPr lang="es-GT" dirty="0" smtClean="0"/>
            <a:t>) que son de corta duración</a:t>
          </a:r>
          <a:endParaRPr lang="es-ES" dirty="0"/>
        </a:p>
      </dgm:t>
    </dgm:pt>
    <dgm:pt modelId="{105AF36E-D815-4800-A2EE-7B70ECFF6DC6}" type="parTrans" cxnId="{A1F6D9B8-E696-4C67-8AA6-F095EF08FD35}">
      <dgm:prSet/>
      <dgm:spPr/>
      <dgm:t>
        <a:bodyPr/>
        <a:lstStyle/>
        <a:p>
          <a:endParaRPr lang="es-ES"/>
        </a:p>
      </dgm:t>
    </dgm:pt>
    <dgm:pt modelId="{83C10BD3-E693-4598-AC7F-D6562C480AED}" type="sibTrans" cxnId="{A1F6D9B8-E696-4C67-8AA6-F095EF08FD35}">
      <dgm:prSet/>
      <dgm:spPr/>
      <dgm:t>
        <a:bodyPr/>
        <a:lstStyle/>
        <a:p>
          <a:endParaRPr lang="es-ES"/>
        </a:p>
      </dgm:t>
    </dgm:pt>
    <dgm:pt modelId="{859C87FE-4C3D-4122-9CE9-5D3C290318F0}">
      <dgm:prSet phldrT="[Texto]"/>
      <dgm:spPr/>
      <dgm:t>
        <a:bodyPr/>
        <a:lstStyle/>
        <a:p>
          <a:pPr algn="just"/>
          <a:r>
            <a:rPr lang="es-GT" dirty="0" smtClean="0"/>
            <a:t>1 FT por c/5-10 CP</a:t>
          </a:r>
          <a:endParaRPr lang="es-ES" dirty="0"/>
        </a:p>
      </dgm:t>
    </dgm:pt>
    <dgm:pt modelId="{B1157EB8-24C5-49F9-B15D-4DCDE43A76F8}" type="parTrans" cxnId="{983A173B-2199-47A0-8E9F-7B51471344E2}">
      <dgm:prSet/>
      <dgm:spPr/>
      <dgm:t>
        <a:bodyPr/>
        <a:lstStyle/>
        <a:p>
          <a:endParaRPr lang="es-ES"/>
        </a:p>
      </dgm:t>
    </dgm:pt>
    <dgm:pt modelId="{261C9689-F8E4-465D-A81B-F8A925CC456C}" type="sibTrans" cxnId="{983A173B-2199-47A0-8E9F-7B51471344E2}">
      <dgm:prSet/>
      <dgm:spPr/>
      <dgm:t>
        <a:bodyPr/>
        <a:lstStyle/>
        <a:p>
          <a:endParaRPr lang="es-ES"/>
        </a:p>
      </dgm:t>
    </dgm:pt>
    <dgm:pt modelId="{9ADEABD1-A447-407F-B0B5-4381A06DE355}">
      <dgm:prSet phldrT="[Texto]"/>
      <dgm:spPr/>
      <dgm:t>
        <a:bodyPr/>
        <a:lstStyle/>
        <a:p>
          <a:pPr algn="just"/>
          <a:r>
            <a:rPr lang="es-GT" dirty="0" smtClean="0"/>
            <a:t>Sinapsis primero con CNP y luego llega a la corteza con la CP</a:t>
          </a:r>
          <a:endParaRPr lang="es-ES" dirty="0"/>
        </a:p>
      </dgm:t>
    </dgm:pt>
    <dgm:pt modelId="{247B4178-1A3E-4656-AF6B-50BBF2DE2B24}" type="parTrans" cxnId="{0FAA4EAA-4881-4CF9-AD4D-39E297446D07}">
      <dgm:prSet/>
      <dgm:spPr/>
      <dgm:t>
        <a:bodyPr/>
        <a:lstStyle/>
        <a:p>
          <a:endParaRPr lang="es-ES"/>
        </a:p>
      </dgm:t>
    </dgm:pt>
    <dgm:pt modelId="{28E138F5-2819-43A5-91BA-5BD9B723FC5E}" type="sibTrans" cxnId="{0FAA4EAA-4881-4CF9-AD4D-39E297446D07}">
      <dgm:prSet/>
      <dgm:spPr/>
      <dgm:t>
        <a:bodyPr/>
        <a:lstStyle/>
        <a:p>
          <a:endParaRPr lang="es-ES"/>
        </a:p>
      </dgm:t>
    </dgm:pt>
    <dgm:pt modelId="{73AD2465-D13B-417C-9762-0F9ECF3B36BF}">
      <dgm:prSet phldrT="[Texto]"/>
      <dgm:spPr/>
      <dgm:t>
        <a:bodyPr/>
        <a:lstStyle/>
        <a:p>
          <a:pPr algn="just"/>
          <a:r>
            <a:rPr lang="es-GT" dirty="0" smtClean="0"/>
            <a:t>Produce despolarización peculiar </a:t>
          </a:r>
          <a:r>
            <a:rPr lang="es-GT" i="1" dirty="0" smtClean="0"/>
            <a:t>(“descarga compleja”)</a:t>
          </a:r>
          <a:r>
            <a:rPr lang="es-GT" dirty="0" smtClean="0"/>
            <a:t>de 1s de duración en las CP</a:t>
          </a:r>
          <a:endParaRPr lang="es-ES" dirty="0"/>
        </a:p>
      </dgm:t>
    </dgm:pt>
    <dgm:pt modelId="{DD4F2771-B24A-4318-9E61-D8FFD1D6D3B3}" type="parTrans" cxnId="{6079BE1A-4263-4D6D-96FD-89B38EB270C8}">
      <dgm:prSet/>
      <dgm:spPr/>
      <dgm:t>
        <a:bodyPr/>
        <a:lstStyle/>
        <a:p>
          <a:endParaRPr lang="es-ES"/>
        </a:p>
      </dgm:t>
    </dgm:pt>
    <dgm:pt modelId="{D619C650-76F6-4589-B195-141A3C3B234F}" type="sibTrans" cxnId="{6079BE1A-4263-4D6D-96FD-89B38EB270C8}">
      <dgm:prSet/>
      <dgm:spPr/>
      <dgm:t>
        <a:bodyPr/>
        <a:lstStyle/>
        <a:p>
          <a:endParaRPr lang="es-ES"/>
        </a:p>
      </dgm:t>
    </dgm:pt>
    <dgm:pt modelId="{69AB3995-2CA7-4C55-9092-5FCECB2483CB}">
      <dgm:prSet phldrT="[Texto]"/>
      <dgm:spPr/>
      <dgm:t>
        <a:bodyPr/>
        <a:lstStyle/>
        <a:p>
          <a:pPr algn="just"/>
          <a:r>
            <a:rPr lang="es-GT" dirty="0" smtClean="0"/>
            <a:t>Mandan colaterales excitadoras a las CNP</a:t>
          </a:r>
          <a:endParaRPr lang="es-ES" dirty="0"/>
        </a:p>
      </dgm:t>
    </dgm:pt>
    <dgm:pt modelId="{5708D86E-C74B-4828-B91F-B0E2AD1057BE}" type="parTrans" cxnId="{978BDCFE-E1CA-400A-984F-C52819133E3D}">
      <dgm:prSet/>
      <dgm:spPr/>
      <dgm:t>
        <a:bodyPr/>
        <a:lstStyle/>
        <a:p>
          <a:endParaRPr lang="es-ES"/>
        </a:p>
      </dgm:t>
    </dgm:pt>
    <dgm:pt modelId="{0EC447A5-906C-44F8-B773-552AC496489A}" type="sibTrans" cxnId="{978BDCFE-E1CA-400A-984F-C52819133E3D}">
      <dgm:prSet/>
      <dgm:spPr/>
      <dgm:t>
        <a:bodyPr/>
        <a:lstStyle/>
        <a:p>
          <a:endParaRPr lang="es-ES"/>
        </a:p>
      </dgm:t>
    </dgm:pt>
    <dgm:pt modelId="{3DCFCE19-00BF-4248-B92D-D80CFEB0658D}">
      <dgm:prSet phldrT="[Texto]"/>
      <dgm:spPr/>
      <dgm:t>
        <a:bodyPr/>
        <a:lstStyle/>
        <a:p>
          <a:pPr algn="just"/>
          <a:r>
            <a:rPr lang="es-GT" dirty="0" smtClean="0"/>
            <a:t>Luego sinapsis con los </a:t>
          </a:r>
          <a:r>
            <a:rPr lang="es-GT" i="1" dirty="0" smtClean="0"/>
            <a:t>Granos </a:t>
          </a:r>
          <a:r>
            <a:rPr lang="es-GT" i="0" dirty="0" smtClean="0"/>
            <a:t>que sus axones hacen sinapsis con las </a:t>
          </a:r>
          <a:r>
            <a:rPr lang="es-GT" i="1" dirty="0" smtClean="0"/>
            <a:t>fibras paralelas </a:t>
          </a:r>
          <a:r>
            <a:rPr lang="es-GT" i="0" dirty="0" smtClean="0"/>
            <a:t>en la capa molecular (donde hacen sinapsis las CP)</a:t>
          </a:r>
          <a:endParaRPr lang="es-ES" dirty="0"/>
        </a:p>
      </dgm:t>
    </dgm:pt>
    <dgm:pt modelId="{FF275FA6-CC87-48C0-B6BF-C97644F5F485}" type="parTrans" cxnId="{89744E1D-E221-4189-9007-73558AC0F6A6}">
      <dgm:prSet/>
      <dgm:spPr/>
      <dgm:t>
        <a:bodyPr/>
        <a:lstStyle/>
        <a:p>
          <a:endParaRPr lang="es-ES"/>
        </a:p>
      </dgm:t>
    </dgm:pt>
    <dgm:pt modelId="{5A4FEC12-1A68-4A70-9546-797615574342}" type="sibTrans" cxnId="{89744E1D-E221-4189-9007-73558AC0F6A6}">
      <dgm:prSet/>
      <dgm:spPr/>
      <dgm:t>
        <a:bodyPr/>
        <a:lstStyle/>
        <a:p>
          <a:endParaRPr lang="es-ES"/>
        </a:p>
      </dgm:t>
    </dgm:pt>
    <dgm:pt modelId="{F8941F76-DC6E-4935-A86D-81081382027F}" type="pres">
      <dgm:prSet presAssocID="{44B12CE6-3D4C-446E-9E63-F2ECFCF37C44}" presName="Name0" presStyleCnt="0">
        <dgm:presLayoutVars>
          <dgm:dir/>
          <dgm:animLvl val="lvl"/>
          <dgm:resizeHandles val="exact"/>
        </dgm:presLayoutVars>
      </dgm:prSet>
      <dgm:spPr/>
      <dgm:t>
        <a:bodyPr/>
        <a:lstStyle/>
        <a:p>
          <a:endParaRPr lang="es-ES"/>
        </a:p>
      </dgm:t>
    </dgm:pt>
    <dgm:pt modelId="{51089926-C5E2-430C-8DF5-1024F9248134}" type="pres">
      <dgm:prSet presAssocID="{6D4886C0-0876-4C89-8820-4FBC699E3B5D}" presName="composite" presStyleCnt="0"/>
      <dgm:spPr/>
    </dgm:pt>
    <dgm:pt modelId="{8FFED937-0D65-47A2-9FBD-9E1CC25682A1}" type="pres">
      <dgm:prSet presAssocID="{6D4886C0-0876-4C89-8820-4FBC699E3B5D}" presName="parTx" presStyleLbl="alignNode1" presStyleIdx="0" presStyleCnt="2">
        <dgm:presLayoutVars>
          <dgm:chMax val="0"/>
          <dgm:chPref val="0"/>
          <dgm:bulletEnabled val="1"/>
        </dgm:presLayoutVars>
      </dgm:prSet>
      <dgm:spPr/>
      <dgm:t>
        <a:bodyPr/>
        <a:lstStyle/>
        <a:p>
          <a:endParaRPr lang="es-ES"/>
        </a:p>
      </dgm:t>
    </dgm:pt>
    <dgm:pt modelId="{57198D41-2D55-4257-8EDA-1D0B59127E61}" type="pres">
      <dgm:prSet presAssocID="{6D4886C0-0876-4C89-8820-4FBC699E3B5D}" presName="desTx" presStyleLbl="alignAccFollowNode1" presStyleIdx="0" presStyleCnt="2">
        <dgm:presLayoutVars>
          <dgm:bulletEnabled val="1"/>
        </dgm:presLayoutVars>
      </dgm:prSet>
      <dgm:spPr/>
      <dgm:t>
        <a:bodyPr/>
        <a:lstStyle/>
        <a:p>
          <a:endParaRPr lang="es-ES"/>
        </a:p>
      </dgm:t>
    </dgm:pt>
    <dgm:pt modelId="{FD6AA278-46F5-456E-B326-7CD11119A6AE}" type="pres">
      <dgm:prSet presAssocID="{571DF6FC-EEA3-47C7-A619-62B09891C14A}" presName="space" presStyleCnt="0"/>
      <dgm:spPr/>
    </dgm:pt>
    <dgm:pt modelId="{75A0E923-7B41-4BBD-A00E-51F545B488FB}" type="pres">
      <dgm:prSet presAssocID="{DD9CB72D-D8A4-4822-B02F-5C754F460746}" presName="composite" presStyleCnt="0"/>
      <dgm:spPr/>
    </dgm:pt>
    <dgm:pt modelId="{828AC1D1-1DC1-4E7E-875D-BCC65F3DB173}" type="pres">
      <dgm:prSet presAssocID="{DD9CB72D-D8A4-4822-B02F-5C754F460746}" presName="parTx" presStyleLbl="alignNode1" presStyleIdx="1" presStyleCnt="2">
        <dgm:presLayoutVars>
          <dgm:chMax val="0"/>
          <dgm:chPref val="0"/>
          <dgm:bulletEnabled val="1"/>
        </dgm:presLayoutVars>
      </dgm:prSet>
      <dgm:spPr/>
      <dgm:t>
        <a:bodyPr/>
        <a:lstStyle/>
        <a:p>
          <a:endParaRPr lang="es-ES"/>
        </a:p>
      </dgm:t>
    </dgm:pt>
    <dgm:pt modelId="{B14B6FAE-C0F2-462D-85DB-5EA22D8056BF}" type="pres">
      <dgm:prSet presAssocID="{DD9CB72D-D8A4-4822-B02F-5C754F460746}" presName="desTx" presStyleLbl="alignAccFollowNode1" presStyleIdx="1" presStyleCnt="2">
        <dgm:presLayoutVars>
          <dgm:bulletEnabled val="1"/>
        </dgm:presLayoutVars>
      </dgm:prSet>
      <dgm:spPr/>
      <dgm:t>
        <a:bodyPr/>
        <a:lstStyle/>
        <a:p>
          <a:endParaRPr lang="es-ES"/>
        </a:p>
      </dgm:t>
    </dgm:pt>
  </dgm:ptLst>
  <dgm:cxnLst>
    <dgm:cxn modelId="{4AC1F307-ED79-444A-A8CC-6533CBE512D7}" srcId="{DD9CB72D-D8A4-4822-B02F-5C754F460746}" destId="{25B45D11-D68D-498A-9625-45E9D1CC0876}" srcOrd="0" destOrd="0" parTransId="{EDEAB036-3622-47F8-829F-34967FA8EC1D}" sibTransId="{026B2510-5001-4083-A691-ADF73D416F58}"/>
    <dgm:cxn modelId="{89744E1D-E221-4189-9007-73558AC0F6A6}" srcId="{DD9CB72D-D8A4-4822-B02F-5C754F460746}" destId="{3DCFCE19-00BF-4248-B92D-D80CFEB0658D}" srcOrd="2" destOrd="0" parTransId="{FF275FA6-CC87-48C0-B6BF-C97644F5F485}" sibTransId="{5A4FEC12-1A68-4A70-9546-797615574342}"/>
    <dgm:cxn modelId="{BDD8B9E0-A335-4AE4-A5A8-8807D9475F79}" srcId="{6D4886C0-0876-4C89-8820-4FBC699E3B5D}" destId="{9B185237-EF9A-4E4F-9C26-70EE7C72A57B}" srcOrd="0" destOrd="0" parTransId="{D276B944-2D70-48E9-9E33-446DCA799A8D}" sibTransId="{21968A6A-1680-419B-8FF1-EAB2D8D24568}"/>
    <dgm:cxn modelId="{C48EA157-1701-4D7E-B396-ECB7FFD80D31}" srcId="{44B12CE6-3D4C-446E-9E63-F2ECFCF37C44}" destId="{DD9CB72D-D8A4-4822-B02F-5C754F460746}" srcOrd="1" destOrd="0" parTransId="{887F3E20-F746-4E8B-BC1A-7DA04B51C2FD}" sibTransId="{D1B3FCA0-869B-4507-9727-C39561B93FC0}"/>
    <dgm:cxn modelId="{A1F6D9B8-E696-4C67-8AA6-F095EF08FD35}" srcId="{DD9CB72D-D8A4-4822-B02F-5C754F460746}" destId="{E96E39AE-6C21-4E8C-9627-C92770B25B33}" srcOrd="3" destOrd="0" parTransId="{105AF36E-D815-4800-A2EE-7B70ECFF6DC6}" sibTransId="{83C10BD3-E693-4598-AC7F-D6562C480AED}"/>
    <dgm:cxn modelId="{9EE37FF5-8876-43F1-B0CD-CF1CD138CA84}" type="presOf" srcId="{44B12CE6-3D4C-446E-9E63-F2ECFCF37C44}" destId="{F8941F76-DC6E-4935-A86D-81081382027F}" srcOrd="0" destOrd="0" presId="urn:microsoft.com/office/officeart/2005/8/layout/hList1"/>
    <dgm:cxn modelId="{989D7F06-02FA-476C-A4F6-CAC5D33653F0}" srcId="{44B12CE6-3D4C-446E-9E63-F2ECFCF37C44}" destId="{6D4886C0-0876-4C89-8820-4FBC699E3B5D}" srcOrd="0" destOrd="0" parTransId="{1F91CB89-CEFA-4FAB-A38F-C318E9ABD8D0}" sibTransId="{571DF6FC-EEA3-47C7-A619-62B09891C14A}"/>
    <dgm:cxn modelId="{D03B274B-0E3D-413E-819C-B28B7F0EF263}" type="presOf" srcId="{6D4886C0-0876-4C89-8820-4FBC699E3B5D}" destId="{8FFED937-0D65-47A2-9FBD-9E1CC25682A1}" srcOrd="0" destOrd="0" presId="urn:microsoft.com/office/officeart/2005/8/layout/hList1"/>
    <dgm:cxn modelId="{CA0EB7EE-926A-4811-B2CD-2A3B2A52C292}" type="presOf" srcId="{69AB3995-2CA7-4C55-9092-5FCECB2483CB}" destId="{B14B6FAE-C0F2-462D-85DB-5EA22D8056BF}" srcOrd="0" destOrd="1" presId="urn:microsoft.com/office/officeart/2005/8/layout/hList1"/>
    <dgm:cxn modelId="{3A17473E-AD08-4DA8-915E-BAF971E2A876}" type="presOf" srcId="{73AD2465-D13B-417C-9762-0F9ECF3B36BF}" destId="{57198D41-2D55-4257-8EDA-1D0B59127E61}" srcOrd="0" destOrd="3" presId="urn:microsoft.com/office/officeart/2005/8/layout/hList1"/>
    <dgm:cxn modelId="{6079BE1A-4263-4D6D-96FD-89B38EB270C8}" srcId="{6D4886C0-0876-4C89-8820-4FBC699E3B5D}" destId="{73AD2465-D13B-417C-9762-0F9ECF3B36BF}" srcOrd="3" destOrd="0" parTransId="{DD4F2771-B24A-4318-9E61-D8FFD1D6D3B3}" sibTransId="{D619C650-76F6-4589-B195-141A3C3B234F}"/>
    <dgm:cxn modelId="{2AD3F3AF-78E6-4A87-B717-88F77CA56E0D}" type="presOf" srcId="{DD9CB72D-D8A4-4822-B02F-5C754F460746}" destId="{828AC1D1-1DC1-4E7E-875D-BCC65F3DB173}" srcOrd="0" destOrd="0" presId="urn:microsoft.com/office/officeart/2005/8/layout/hList1"/>
    <dgm:cxn modelId="{A4E95119-CE63-4826-B1B5-6FC7414F2B70}" type="presOf" srcId="{9ADEABD1-A447-407F-B0B5-4381A06DE355}" destId="{57198D41-2D55-4257-8EDA-1D0B59127E61}" srcOrd="0" destOrd="2" presId="urn:microsoft.com/office/officeart/2005/8/layout/hList1"/>
    <dgm:cxn modelId="{0FAA4EAA-4881-4CF9-AD4D-39E297446D07}" srcId="{6D4886C0-0876-4C89-8820-4FBC699E3B5D}" destId="{9ADEABD1-A447-407F-B0B5-4381A06DE355}" srcOrd="2" destOrd="0" parTransId="{247B4178-1A3E-4656-AF6B-50BBF2DE2B24}" sibTransId="{28E138F5-2819-43A5-91BA-5BD9B723FC5E}"/>
    <dgm:cxn modelId="{BE8E5EAF-7EFF-4ECD-ABE2-922FC43F572D}" type="presOf" srcId="{859C87FE-4C3D-4122-9CE9-5D3C290318F0}" destId="{57198D41-2D55-4257-8EDA-1D0B59127E61}" srcOrd="0" destOrd="1" presId="urn:microsoft.com/office/officeart/2005/8/layout/hList1"/>
    <dgm:cxn modelId="{5A357FDB-240F-4E2F-B33F-953D3798370E}" type="presOf" srcId="{E96E39AE-6C21-4E8C-9627-C92770B25B33}" destId="{B14B6FAE-C0F2-462D-85DB-5EA22D8056BF}" srcOrd="0" destOrd="3" presId="urn:microsoft.com/office/officeart/2005/8/layout/hList1"/>
    <dgm:cxn modelId="{BD45C358-CA15-4CC6-A681-71A640FBB1CD}" type="presOf" srcId="{25B45D11-D68D-498A-9625-45E9D1CC0876}" destId="{B14B6FAE-C0F2-462D-85DB-5EA22D8056BF}" srcOrd="0" destOrd="0" presId="urn:microsoft.com/office/officeart/2005/8/layout/hList1"/>
    <dgm:cxn modelId="{978BDCFE-E1CA-400A-984F-C52819133E3D}" srcId="{DD9CB72D-D8A4-4822-B02F-5C754F460746}" destId="{69AB3995-2CA7-4C55-9092-5FCECB2483CB}" srcOrd="1" destOrd="0" parTransId="{5708D86E-C74B-4828-B91F-B0E2AD1057BE}" sibTransId="{0EC447A5-906C-44F8-B773-552AC496489A}"/>
    <dgm:cxn modelId="{0DE873C7-1A70-4F2C-88B1-EBBFF97B236D}" type="presOf" srcId="{3DCFCE19-00BF-4248-B92D-D80CFEB0658D}" destId="{B14B6FAE-C0F2-462D-85DB-5EA22D8056BF}" srcOrd="0" destOrd="2" presId="urn:microsoft.com/office/officeart/2005/8/layout/hList1"/>
    <dgm:cxn modelId="{983A173B-2199-47A0-8E9F-7B51471344E2}" srcId="{6D4886C0-0876-4C89-8820-4FBC699E3B5D}" destId="{859C87FE-4C3D-4122-9CE9-5D3C290318F0}" srcOrd="1" destOrd="0" parTransId="{B1157EB8-24C5-49F9-B15D-4DCDE43A76F8}" sibTransId="{261C9689-F8E4-465D-A81B-F8A925CC456C}"/>
    <dgm:cxn modelId="{53162E45-8A25-405A-BDEB-ACDEDB370E13}" type="presOf" srcId="{9B185237-EF9A-4E4F-9C26-70EE7C72A57B}" destId="{57198D41-2D55-4257-8EDA-1D0B59127E61}" srcOrd="0" destOrd="0" presId="urn:microsoft.com/office/officeart/2005/8/layout/hList1"/>
    <dgm:cxn modelId="{E2D25C45-5D38-42B7-994F-0852F62DB13E}" type="presParOf" srcId="{F8941F76-DC6E-4935-A86D-81081382027F}" destId="{51089926-C5E2-430C-8DF5-1024F9248134}" srcOrd="0" destOrd="0" presId="urn:microsoft.com/office/officeart/2005/8/layout/hList1"/>
    <dgm:cxn modelId="{5D16D444-A825-45C6-A0A6-8A5B110FB70F}" type="presParOf" srcId="{51089926-C5E2-430C-8DF5-1024F9248134}" destId="{8FFED937-0D65-47A2-9FBD-9E1CC25682A1}" srcOrd="0" destOrd="0" presId="urn:microsoft.com/office/officeart/2005/8/layout/hList1"/>
    <dgm:cxn modelId="{7457FF56-8931-4539-B7EA-62B538947BA1}" type="presParOf" srcId="{51089926-C5E2-430C-8DF5-1024F9248134}" destId="{57198D41-2D55-4257-8EDA-1D0B59127E61}" srcOrd="1" destOrd="0" presId="urn:microsoft.com/office/officeart/2005/8/layout/hList1"/>
    <dgm:cxn modelId="{0EBF0F7D-543F-4FD2-A18F-CD3551EEEC88}" type="presParOf" srcId="{F8941F76-DC6E-4935-A86D-81081382027F}" destId="{FD6AA278-46F5-456E-B326-7CD11119A6AE}" srcOrd="1" destOrd="0" presId="urn:microsoft.com/office/officeart/2005/8/layout/hList1"/>
    <dgm:cxn modelId="{62337241-1120-44FF-BEFF-5059EADFC194}" type="presParOf" srcId="{F8941F76-DC6E-4935-A86D-81081382027F}" destId="{75A0E923-7B41-4BBD-A00E-51F545B488FB}" srcOrd="2" destOrd="0" presId="urn:microsoft.com/office/officeart/2005/8/layout/hList1"/>
    <dgm:cxn modelId="{B69E5CCD-461B-48EF-95FB-545C53F77FA6}" type="presParOf" srcId="{75A0E923-7B41-4BBD-A00E-51F545B488FB}" destId="{828AC1D1-1DC1-4E7E-875D-BCC65F3DB173}" srcOrd="0" destOrd="0" presId="urn:microsoft.com/office/officeart/2005/8/layout/hList1"/>
    <dgm:cxn modelId="{A4DC138E-FA6C-41EA-B722-C4AD4E0EF07F}" type="presParOf" srcId="{75A0E923-7B41-4BBD-A00E-51F545B488FB}" destId="{B14B6FAE-C0F2-462D-85DB-5EA22D8056BF}"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4E28A8-9488-4D9B-9D82-C164243263C6}" type="doc">
      <dgm:prSet loTypeId="urn:microsoft.com/office/officeart/2005/8/layout/chevron2" loCatId="list" qsTypeId="urn:microsoft.com/office/officeart/2005/8/quickstyle/3d2" qsCatId="3D" csTypeId="urn:microsoft.com/office/officeart/2005/8/colors/accent6_2" csCatId="accent6" phldr="1"/>
      <dgm:spPr/>
      <dgm:t>
        <a:bodyPr/>
        <a:lstStyle/>
        <a:p>
          <a:endParaRPr lang="es-ES"/>
        </a:p>
      </dgm:t>
    </dgm:pt>
    <dgm:pt modelId="{A835448F-BADB-42FF-A3E5-79E3568A4873}">
      <dgm:prSet phldrT="[Texto]"/>
      <dgm:spPr/>
      <dgm:t>
        <a:bodyPr/>
        <a:lstStyle/>
        <a:p>
          <a:r>
            <a:rPr lang="es-GT" dirty="0" err="1" smtClean="0"/>
            <a:t>Vestibulocerebelo</a:t>
          </a:r>
          <a:endParaRPr lang="es-ES" dirty="0"/>
        </a:p>
      </dgm:t>
    </dgm:pt>
    <dgm:pt modelId="{6EB5A69B-FD9D-4AAB-A701-EBD3D16BC20C}" type="parTrans" cxnId="{E6C88150-47CA-4FB9-83C0-0C6A465E92FA}">
      <dgm:prSet/>
      <dgm:spPr/>
      <dgm:t>
        <a:bodyPr/>
        <a:lstStyle/>
        <a:p>
          <a:endParaRPr lang="es-ES"/>
        </a:p>
      </dgm:t>
    </dgm:pt>
    <dgm:pt modelId="{D86C56AF-4BE0-44A6-BB6A-032BC934B343}" type="sibTrans" cxnId="{E6C88150-47CA-4FB9-83C0-0C6A465E92FA}">
      <dgm:prSet/>
      <dgm:spPr/>
      <dgm:t>
        <a:bodyPr/>
        <a:lstStyle/>
        <a:p>
          <a:endParaRPr lang="es-ES"/>
        </a:p>
      </dgm:t>
    </dgm:pt>
    <dgm:pt modelId="{3E0202F2-E5C9-42AC-B300-A4E4365CCB6D}">
      <dgm:prSet phldrT="[Texto]"/>
      <dgm:spPr/>
      <dgm:t>
        <a:bodyPr/>
        <a:lstStyle/>
        <a:p>
          <a:r>
            <a:rPr lang="es-GT" dirty="0" smtClean="0"/>
            <a:t>Lóbulos </a:t>
          </a:r>
          <a:r>
            <a:rPr lang="es-GT" dirty="0" err="1" smtClean="0"/>
            <a:t>Floculonodulares</a:t>
          </a:r>
          <a:r>
            <a:rPr lang="es-GT" dirty="0" smtClean="0"/>
            <a:t> y porciones adyacentes al vermis. </a:t>
          </a:r>
          <a:endParaRPr lang="es-ES" dirty="0"/>
        </a:p>
      </dgm:t>
    </dgm:pt>
    <dgm:pt modelId="{0488C154-16D3-4C22-8A41-01ABEA82E5FF}" type="parTrans" cxnId="{4CC48F46-55EB-431C-B8A5-E1308459F66B}">
      <dgm:prSet/>
      <dgm:spPr/>
      <dgm:t>
        <a:bodyPr/>
        <a:lstStyle/>
        <a:p>
          <a:endParaRPr lang="es-ES"/>
        </a:p>
      </dgm:t>
    </dgm:pt>
    <dgm:pt modelId="{CF321028-1598-485F-B7DD-6B006CBC7B19}" type="sibTrans" cxnId="{4CC48F46-55EB-431C-B8A5-E1308459F66B}">
      <dgm:prSet/>
      <dgm:spPr/>
      <dgm:t>
        <a:bodyPr/>
        <a:lstStyle/>
        <a:p>
          <a:endParaRPr lang="es-ES"/>
        </a:p>
      </dgm:t>
    </dgm:pt>
    <dgm:pt modelId="{BDFA962D-964A-47FE-92EC-214F16B30CCD}">
      <dgm:prSet phldrT="[Texto]"/>
      <dgm:spPr/>
      <dgm:t>
        <a:bodyPr/>
        <a:lstStyle/>
        <a:p>
          <a:r>
            <a:rPr lang="es-GT" dirty="0" err="1" smtClean="0"/>
            <a:t>Espinocerebelo</a:t>
          </a:r>
          <a:endParaRPr lang="es-ES" dirty="0"/>
        </a:p>
      </dgm:t>
    </dgm:pt>
    <dgm:pt modelId="{109BA246-9CC2-477F-8326-20FD94E8EFEC}" type="parTrans" cxnId="{21C98C9D-1E3B-4EF9-A136-BCBD711C30B4}">
      <dgm:prSet/>
      <dgm:spPr/>
      <dgm:t>
        <a:bodyPr/>
        <a:lstStyle/>
        <a:p>
          <a:endParaRPr lang="es-ES"/>
        </a:p>
      </dgm:t>
    </dgm:pt>
    <dgm:pt modelId="{5FAEE8B0-484E-48D1-AD39-F5FC5CB35694}" type="sibTrans" cxnId="{21C98C9D-1E3B-4EF9-A136-BCBD711C30B4}">
      <dgm:prSet/>
      <dgm:spPr/>
      <dgm:t>
        <a:bodyPr/>
        <a:lstStyle/>
        <a:p>
          <a:endParaRPr lang="es-ES"/>
        </a:p>
      </dgm:t>
    </dgm:pt>
    <dgm:pt modelId="{5DCCF7B7-57C6-4FD5-A6B2-1B9411F75E1E}">
      <dgm:prSet phldrT="[Texto]"/>
      <dgm:spPr/>
      <dgm:t>
        <a:bodyPr/>
        <a:lstStyle/>
        <a:p>
          <a:r>
            <a:rPr lang="es-GT" dirty="0" smtClean="0"/>
            <a:t>Vermis y Zonas Intermedias.</a:t>
          </a:r>
          <a:endParaRPr lang="es-ES" dirty="0"/>
        </a:p>
      </dgm:t>
    </dgm:pt>
    <dgm:pt modelId="{484D8B0E-437F-4A6F-8CB3-D8B25D35205D}" type="parTrans" cxnId="{E634E093-0724-47EF-B496-A22DC33FE3D8}">
      <dgm:prSet/>
      <dgm:spPr/>
      <dgm:t>
        <a:bodyPr/>
        <a:lstStyle/>
        <a:p>
          <a:endParaRPr lang="es-ES"/>
        </a:p>
      </dgm:t>
    </dgm:pt>
    <dgm:pt modelId="{7D861FEA-9D72-4749-BA60-239A02AD577A}" type="sibTrans" cxnId="{E634E093-0724-47EF-B496-A22DC33FE3D8}">
      <dgm:prSet/>
      <dgm:spPr/>
      <dgm:t>
        <a:bodyPr/>
        <a:lstStyle/>
        <a:p>
          <a:endParaRPr lang="es-ES"/>
        </a:p>
      </dgm:t>
    </dgm:pt>
    <dgm:pt modelId="{9CE5AD12-7C67-48E6-ABAF-32DB11B90EE9}">
      <dgm:prSet phldrT="[Texto]"/>
      <dgm:spPr/>
      <dgm:t>
        <a:bodyPr/>
        <a:lstStyle/>
        <a:p>
          <a:r>
            <a:rPr lang="es-GT" dirty="0" err="1" smtClean="0"/>
            <a:t>Cerebrocerebelo</a:t>
          </a:r>
          <a:endParaRPr lang="es-ES" dirty="0"/>
        </a:p>
      </dgm:t>
    </dgm:pt>
    <dgm:pt modelId="{6E7B5A37-3DDA-4B1D-B17A-5A2F868A0163}" type="parTrans" cxnId="{7F8F66A9-E408-4382-BF26-4E22ABF854D6}">
      <dgm:prSet/>
      <dgm:spPr/>
      <dgm:t>
        <a:bodyPr/>
        <a:lstStyle/>
        <a:p>
          <a:endParaRPr lang="es-ES"/>
        </a:p>
      </dgm:t>
    </dgm:pt>
    <dgm:pt modelId="{8006980F-2B71-4500-9DC4-39B2E608E7B3}" type="sibTrans" cxnId="{7F8F66A9-E408-4382-BF26-4E22ABF854D6}">
      <dgm:prSet/>
      <dgm:spPr/>
      <dgm:t>
        <a:bodyPr/>
        <a:lstStyle/>
        <a:p>
          <a:endParaRPr lang="es-ES"/>
        </a:p>
      </dgm:t>
    </dgm:pt>
    <dgm:pt modelId="{C246DD53-9FDA-47DB-AC83-43F5B1EF1887}">
      <dgm:prSet phldrT="[Texto]"/>
      <dgm:spPr/>
      <dgm:t>
        <a:bodyPr/>
        <a:lstStyle/>
        <a:p>
          <a:r>
            <a:rPr lang="es-GT" dirty="0" smtClean="0"/>
            <a:t>Hemisferios </a:t>
          </a:r>
          <a:r>
            <a:rPr lang="es-GT" dirty="0" err="1" smtClean="0"/>
            <a:t>Cerebelosos</a:t>
          </a:r>
          <a:r>
            <a:rPr lang="es-GT" dirty="0" smtClean="0"/>
            <a:t>  (lateral a las Zonas Intermedias)</a:t>
          </a:r>
          <a:endParaRPr lang="es-ES" dirty="0"/>
        </a:p>
      </dgm:t>
    </dgm:pt>
    <dgm:pt modelId="{43AFABCB-3BFF-4839-AF2F-C807B64F273A}" type="parTrans" cxnId="{B306B72C-FA13-492C-80C1-51C119886495}">
      <dgm:prSet/>
      <dgm:spPr/>
      <dgm:t>
        <a:bodyPr/>
        <a:lstStyle/>
        <a:p>
          <a:endParaRPr lang="es-ES"/>
        </a:p>
      </dgm:t>
    </dgm:pt>
    <dgm:pt modelId="{6C02D3F8-D65E-4FDE-9D25-A9E74FA0BF2D}" type="sibTrans" cxnId="{B306B72C-FA13-492C-80C1-51C119886495}">
      <dgm:prSet/>
      <dgm:spPr/>
      <dgm:t>
        <a:bodyPr/>
        <a:lstStyle/>
        <a:p>
          <a:endParaRPr lang="es-ES"/>
        </a:p>
      </dgm:t>
    </dgm:pt>
    <dgm:pt modelId="{4F65BEA4-7E13-4B23-9B3F-D1E093AD54DE}">
      <dgm:prSet phldrT="[Texto]"/>
      <dgm:spPr/>
      <dgm:t>
        <a:bodyPr/>
        <a:lstStyle/>
        <a:p>
          <a:r>
            <a:rPr lang="es-GT" dirty="0" smtClean="0"/>
            <a:t>Equilibrio y Postura</a:t>
          </a:r>
          <a:endParaRPr lang="es-ES" dirty="0"/>
        </a:p>
      </dgm:t>
    </dgm:pt>
    <dgm:pt modelId="{1ACD75CD-1F5D-45D8-BBCC-F6EA761656A4}" type="parTrans" cxnId="{390DA9B9-92D3-4608-83C6-574D601B6A2F}">
      <dgm:prSet/>
      <dgm:spPr/>
      <dgm:t>
        <a:bodyPr/>
        <a:lstStyle/>
        <a:p>
          <a:endParaRPr lang="es-ES"/>
        </a:p>
      </dgm:t>
    </dgm:pt>
    <dgm:pt modelId="{5EED1A8F-275F-4E7F-9862-19CD90FC43AD}" type="sibTrans" cxnId="{390DA9B9-92D3-4608-83C6-574D601B6A2F}">
      <dgm:prSet/>
      <dgm:spPr/>
      <dgm:t>
        <a:bodyPr/>
        <a:lstStyle/>
        <a:p>
          <a:endParaRPr lang="es-ES"/>
        </a:p>
      </dgm:t>
    </dgm:pt>
    <dgm:pt modelId="{FBD28607-D80E-48BF-9309-9643CFC2C135}">
      <dgm:prSet phldrT="[Texto]"/>
      <dgm:spPr/>
      <dgm:t>
        <a:bodyPr/>
        <a:lstStyle/>
        <a:p>
          <a:r>
            <a:rPr lang="es-GT" dirty="0" smtClean="0"/>
            <a:t>Movimientos distales, especialmente manos y dedos</a:t>
          </a:r>
          <a:endParaRPr lang="es-ES" dirty="0"/>
        </a:p>
      </dgm:t>
    </dgm:pt>
    <dgm:pt modelId="{B2C620B5-E4C3-4DC9-885E-F4DF42C7CB21}" type="parTrans" cxnId="{7859D1BA-E9D5-433D-934D-B792DCBFFE22}">
      <dgm:prSet/>
      <dgm:spPr/>
      <dgm:t>
        <a:bodyPr/>
        <a:lstStyle/>
        <a:p>
          <a:endParaRPr lang="es-ES"/>
        </a:p>
      </dgm:t>
    </dgm:pt>
    <dgm:pt modelId="{5E7392F4-8EF0-4A3E-9CD1-14D039E4AA51}" type="sibTrans" cxnId="{7859D1BA-E9D5-433D-934D-B792DCBFFE22}">
      <dgm:prSet/>
      <dgm:spPr/>
      <dgm:t>
        <a:bodyPr/>
        <a:lstStyle/>
        <a:p>
          <a:endParaRPr lang="es-ES"/>
        </a:p>
      </dgm:t>
    </dgm:pt>
    <dgm:pt modelId="{3B8C1250-F34E-499D-94E0-AB764E83CFCF}">
      <dgm:prSet phldrT="[Texto]"/>
      <dgm:spPr/>
      <dgm:t>
        <a:bodyPr/>
        <a:lstStyle/>
        <a:p>
          <a:r>
            <a:rPr lang="es-GT" dirty="0" smtClean="0"/>
            <a:t>Todas sus Aferencias de la Corteza Cerebral Motora, </a:t>
          </a:r>
          <a:r>
            <a:rPr lang="es-GT" dirty="0" err="1" smtClean="0"/>
            <a:t>Premotora</a:t>
          </a:r>
          <a:r>
            <a:rPr lang="es-GT" dirty="0" smtClean="0"/>
            <a:t> y </a:t>
          </a:r>
          <a:r>
            <a:rPr lang="es-GT" dirty="0" err="1" smtClean="0"/>
            <a:t>Somatosensitiva</a:t>
          </a:r>
          <a:endParaRPr lang="es-ES" dirty="0"/>
        </a:p>
      </dgm:t>
    </dgm:pt>
    <dgm:pt modelId="{4FEBBD86-7107-4A68-866F-2C36095F3BF5}" type="parTrans" cxnId="{DCD36C76-ED70-4161-BEE7-EAC86203E2CA}">
      <dgm:prSet/>
      <dgm:spPr/>
      <dgm:t>
        <a:bodyPr/>
        <a:lstStyle/>
        <a:p>
          <a:endParaRPr lang="es-ES"/>
        </a:p>
      </dgm:t>
    </dgm:pt>
    <dgm:pt modelId="{DAF6CD38-1CFC-4B2F-BCFC-B38EB4F90D35}" type="sibTrans" cxnId="{DCD36C76-ED70-4161-BEE7-EAC86203E2CA}">
      <dgm:prSet/>
      <dgm:spPr/>
      <dgm:t>
        <a:bodyPr/>
        <a:lstStyle/>
        <a:p>
          <a:endParaRPr lang="es-ES"/>
        </a:p>
      </dgm:t>
    </dgm:pt>
    <dgm:pt modelId="{8A411233-C7BA-450A-B034-5B7517902533}">
      <dgm:prSet phldrT="[Texto]"/>
      <dgm:spPr/>
      <dgm:t>
        <a:bodyPr/>
        <a:lstStyle/>
        <a:p>
          <a:r>
            <a:rPr lang="es-GT" dirty="0" smtClean="0"/>
            <a:t>Transmite sus señales de salida (</a:t>
          </a:r>
          <a:r>
            <a:rPr lang="es-GT" dirty="0" err="1" smtClean="0"/>
            <a:t>eferencias</a:t>
          </a:r>
          <a:r>
            <a:rPr lang="es-GT" dirty="0" smtClean="0"/>
            <a:t>) de forma ascendente(hacia el cerebro) para </a:t>
          </a:r>
          <a:r>
            <a:rPr lang="es-GT" b="1" i="1" dirty="0" err="1" smtClean="0"/>
            <a:t>autorregular</a:t>
          </a:r>
          <a:r>
            <a:rPr lang="es-GT" b="0" i="0" dirty="0" smtClean="0"/>
            <a:t> al sistema </a:t>
          </a:r>
          <a:r>
            <a:rPr lang="es-GT" b="0" i="0" dirty="0" err="1" smtClean="0"/>
            <a:t>sensitivomotor</a:t>
          </a:r>
          <a:r>
            <a:rPr lang="es-GT" b="0" i="0" dirty="0" smtClean="0"/>
            <a:t> de la corteza para PLANIFICAR los movimientos secuenciales del tronco y extremidades </a:t>
          </a:r>
          <a:r>
            <a:rPr lang="es-GT" b="1" i="1" dirty="0" smtClean="0"/>
            <a:t>(imagen motora)</a:t>
          </a:r>
          <a:endParaRPr lang="es-ES" dirty="0"/>
        </a:p>
      </dgm:t>
    </dgm:pt>
    <dgm:pt modelId="{60B79644-8D83-438B-8505-F7D4560CAA2F}" type="parTrans" cxnId="{95F104B2-9378-4248-923E-D756DB41C9FA}">
      <dgm:prSet/>
      <dgm:spPr/>
      <dgm:t>
        <a:bodyPr/>
        <a:lstStyle/>
        <a:p>
          <a:endParaRPr lang="es-ES"/>
        </a:p>
      </dgm:t>
    </dgm:pt>
    <dgm:pt modelId="{B94CF216-E53E-4A94-9B6B-BA1E35B0B2F4}" type="sibTrans" cxnId="{95F104B2-9378-4248-923E-D756DB41C9FA}">
      <dgm:prSet/>
      <dgm:spPr/>
      <dgm:t>
        <a:bodyPr/>
        <a:lstStyle/>
        <a:p>
          <a:endParaRPr lang="es-ES"/>
        </a:p>
      </dgm:t>
    </dgm:pt>
    <dgm:pt modelId="{09E89AFB-6020-42C4-9D4A-1244F51E0F97}" type="pres">
      <dgm:prSet presAssocID="{704E28A8-9488-4D9B-9D82-C164243263C6}" presName="linearFlow" presStyleCnt="0">
        <dgm:presLayoutVars>
          <dgm:dir/>
          <dgm:animLvl val="lvl"/>
          <dgm:resizeHandles val="exact"/>
        </dgm:presLayoutVars>
      </dgm:prSet>
      <dgm:spPr/>
      <dgm:t>
        <a:bodyPr/>
        <a:lstStyle/>
        <a:p>
          <a:endParaRPr lang="es-ES"/>
        </a:p>
      </dgm:t>
    </dgm:pt>
    <dgm:pt modelId="{1C6623B3-8AB5-4A12-8728-203F8E4FC2A0}" type="pres">
      <dgm:prSet presAssocID="{A835448F-BADB-42FF-A3E5-79E3568A4873}" presName="composite" presStyleCnt="0"/>
      <dgm:spPr/>
    </dgm:pt>
    <dgm:pt modelId="{0D476EB2-067C-4C3C-B573-645000F379A6}" type="pres">
      <dgm:prSet presAssocID="{A835448F-BADB-42FF-A3E5-79E3568A4873}" presName="parentText" presStyleLbl="alignNode1" presStyleIdx="0" presStyleCnt="3">
        <dgm:presLayoutVars>
          <dgm:chMax val="1"/>
          <dgm:bulletEnabled val="1"/>
        </dgm:presLayoutVars>
      </dgm:prSet>
      <dgm:spPr/>
      <dgm:t>
        <a:bodyPr/>
        <a:lstStyle/>
        <a:p>
          <a:endParaRPr lang="es-ES"/>
        </a:p>
      </dgm:t>
    </dgm:pt>
    <dgm:pt modelId="{E0719276-9AA5-485A-A4A5-3E1A827D257D}" type="pres">
      <dgm:prSet presAssocID="{A835448F-BADB-42FF-A3E5-79E3568A4873}" presName="descendantText" presStyleLbl="alignAcc1" presStyleIdx="0" presStyleCnt="3">
        <dgm:presLayoutVars>
          <dgm:bulletEnabled val="1"/>
        </dgm:presLayoutVars>
      </dgm:prSet>
      <dgm:spPr/>
      <dgm:t>
        <a:bodyPr/>
        <a:lstStyle/>
        <a:p>
          <a:endParaRPr lang="es-ES"/>
        </a:p>
      </dgm:t>
    </dgm:pt>
    <dgm:pt modelId="{641FF642-BAED-49EC-8B5B-187B79D71199}" type="pres">
      <dgm:prSet presAssocID="{D86C56AF-4BE0-44A6-BB6A-032BC934B343}" presName="sp" presStyleCnt="0"/>
      <dgm:spPr/>
    </dgm:pt>
    <dgm:pt modelId="{C9CFE73A-6BE1-4394-8C99-C2EA1118DAC7}" type="pres">
      <dgm:prSet presAssocID="{BDFA962D-964A-47FE-92EC-214F16B30CCD}" presName="composite" presStyleCnt="0"/>
      <dgm:spPr/>
    </dgm:pt>
    <dgm:pt modelId="{17A382FD-1F5E-4190-AA1B-FAF2C9B12B0B}" type="pres">
      <dgm:prSet presAssocID="{BDFA962D-964A-47FE-92EC-214F16B30CCD}" presName="parentText" presStyleLbl="alignNode1" presStyleIdx="1" presStyleCnt="3">
        <dgm:presLayoutVars>
          <dgm:chMax val="1"/>
          <dgm:bulletEnabled val="1"/>
        </dgm:presLayoutVars>
      </dgm:prSet>
      <dgm:spPr/>
      <dgm:t>
        <a:bodyPr/>
        <a:lstStyle/>
        <a:p>
          <a:endParaRPr lang="es-ES"/>
        </a:p>
      </dgm:t>
    </dgm:pt>
    <dgm:pt modelId="{EB1BB165-35FC-4AF5-A5D1-57E484132BB5}" type="pres">
      <dgm:prSet presAssocID="{BDFA962D-964A-47FE-92EC-214F16B30CCD}" presName="descendantText" presStyleLbl="alignAcc1" presStyleIdx="1" presStyleCnt="3">
        <dgm:presLayoutVars>
          <dgm:bulletEnabled val="1"/>
        </dgm:presLayoutVars>
      </dgm:prSet>
      <dgm:spPr/>
      <dgm:t>
        <a:bodyPr/>
        <a:lstStyle/>
        <a:p>
          <a:endParaRPr lang="es-ES"/>
        </a:p>
      </dgm:t>
    </dgm:pt>
    <dgm:pt modelId="{F2953C96-22B2-45D2-84D0-70F9B0CBEFC0}" type="pres">
      <dgm:prSet presAssocID="{5FAEE8B0-484E-48D1-AD39-F5FC5CB35694}" presName="sp" presStyleCnt="0"/>
      <dgm:spPr/>
    </dgm:pt>
    <dgm:pt modelId="{8609851F-6830-489E-A5C0-814230C84B07}" type="pres">
      <dgm:prSet presAssocID="{9CE5AD12-7C67-48E6-ABAF-32DB11B90EE9}" presName="composite" presStyleCnt="0"/>
      <dgm:spPr/>
    </dgm:pt>
    <dgm:pt modelId="{1EFC65CF-8874-41D3-93CD-C4DA9579C38B}" type="pres">
      <dgm:prSet presAssocID="{9CE5AD12-7C67-48E6-ABAF-32DB11B90EE9}" presName="parentText" presStyleLbl="alignNode1" presStyleIdx="2" presStyleCnt="3">
        <dgm:presLayoutVars>
          <dgm:chMax val="1"/>
          <dgm:bulletEnabled val="1"/>
        </dgm:presLayoutVars>
      </dgm:prSet>
      <dgm:spPr/>
      <dgm:t>
        <a:bodyPr/>
        <a:lstStyle/>
        <a:p>
          <a:endParaRPr lang="es-ES"/>
        </a:p>
      </dgm:t>
    </dgm:pt>
    <dgm:pt modelId="{A9B4ADFB-593A-41A9-9C37-71B096011FE0}" type="pres">
      <dgm:prSet presAssocID="{9CE5AD12-7C67-48E6-ABAF-32DB11B90EE9}" presName="descendantText" presStyleLbl="alignAcc1" presStyleIdx="2" presStyleCnt="3">
        <dgm:presLayoutVars>
          <dgm:bulletEnabled val="1"/>
        </dgm:presLayoutVars>
      </dgm:prSet>
      <dgm:spPr/>
      <dgm:t>
        <a:bodyPr/>
        <a:lstStyle/>
        <a:p>
          <a:endParaRPr lang="es-ES"/>
        </a:p>
      </dgm:t>
    </dgm:pt>
  </dgm:ptLst>
  <dgm:cxnLst>
    <dgm:cxn modelId="{77B57638-853B-406E-AC8B-1D520C24BE20}" type="presOf" srcId="{9CE5AD12-7C67-48E6-ABAF-32DB11B90EE9}" destId="{1EFC65CF-8874-41D3-93CD-C4DA9579C38B}" srcOrd="0" destOrd="0" presId="urn:microsoft.com/office/officeart/2005/8/layout/chevron2"/>
    <dgm:cxn modelId="{2DD0BEEF-2309-4AB7-A741-41E0CC08E558}" type="presOf" srcId="{8A411233-C7BA-450A-B034-5B7517902533}" destId="{A9B4ADFB-593A-41A9-9C37-71B096011FE0}" srcOrd="0" destOrd="2" presId="urn:microsoft.com/office/officeart/2005/8/layout/chevron2"/>
    <dgm:cxn modelId="{21C98C9D-1E3B-4EF9-A136-BCBD711C30B4}" srcId="{704E28A8-9488-4D9B-9D82-C164243263C6}" destId="{BDFA962D-964A-47FE-92EC-214F16B30CCD}" srcOrd="1" destOrd="0" parTransId="{109BA246-9CC2-477F-8326-20FD94E8EFEC}" sibTransId="{5FAEE8B0-484E-48D1-AD39-F5FC5CB35694}"/>
    <dgm:cxn modelId="{84FDF8CF-ED4E-4BF3-BBF2-E8377114DFF5}" type="presOf" srcId="{5DCCF7B7-57C6-4FD5-A6B2-1B9411F75E1E}" destId="{EB1BB165-35FC-4AF5-A5D1-57E484132BB5}" srcOrd="0" destOrd="0" presId="urn:microsoft.com/office/officeart/2005/8/layout/chevron2"/>
    <dgm:cxn modelId="{B306B72C-FA13-492C-80C1-51C119886495}" srcId="{9CE5AD12-7C67-48E6-ABAF-32DB11B90EE9}" destId="{C246DD53-9FDA-47DB-AC83-43F5B1EF1887}" srcOrd="0" destOrd="0" parTransId="{43AFABCB-3BFF-4839-AF2F-C807B64F273A}" sibTransId="{6C02D3F8-D65E-4FDE-9D25-A9E74FA0BF2D}"/>
    <dgm:cxn modelId="{95F104B2-9378-4248-923E-D756DB41C9FA}" srcId="{9CE5AD12-7C67-48E6-ABAF-32DB11B90EE9}" destId="{8A411233-C7BA-450A-B034-5B7517902533}" srcOrd="2" destOrd="0" parTransId="{60B79644-8D83-438B-8505-F7D4560CAA2F}" sibTransId="{B94CF216-E53E-4A94-9B6B-BA1E35B0B2F4}"/>
    <dgm:cxn modelId="{4CC48F46-55EB-431C-B8A5-E1308459F66B}" srcId="{A835448F-BADB-42FF-A3E5-79E3568A4873}" destId="{3E0202F2-E5C9-42AC-B300-A4E4365CCB6D}" srcOrd="0" destOrd="0" parTransId="{0488C154-16D3-4C22-8A41-01ABEA82E5FF}" sibTransId="{CF321028-1598-485F-B7DD-6B006CBC7B19}"/>
    <dgm:cxn modelId="{7F8F66A9-E408-4382-BF26-4E22ABF854D6}" srcId="{704E28A8-9488-4D9B-9D82-C164243263C6}" destId="{9CE5AD12-7C67-48E6-ABAF-32DB11B90EE9}" srcOrd="2" destOrd="0" parTransId="{6E7B5A37-3DDA-4B1D-B17A-5A2F868A0163}" sibTransId="{8006980F-2B71-4500-9DC4-39B2E608E7B3}"/>
    <dgm:cxn modelId="{7E573674-14ED-4701-83F6-730B77006ED4}" type="presOf" srcId="{C246DD53-9FDA-47DB-AC83-43F5B1EF1887}" destId="{A9B4ADFB-593A-41A9-9C37-71B096011FE0}" srcOrd="0" destOrd="0" presId="urn:microsoft.com/office/officeart/2005/8/layout/chevron2"/>
    <dgm:cxn modelId="{7859D1BA-E9D5-433D-934D-B792DCBFFE22}" srcId="{BDFA962D-964A-47FE-92EC-214F16B30CCD}" destId="{FBD28607-D80E-48BF-9309-9643CFC2C135}" srcOrd="1" destOrd="0" parTransId="{B2C620B5-E4C3-4DC9-885E-F4DF42C7CB21}" sibTransId="{5E7392F4-8EF0-4A3E-9CD1-14D039E4AA51}"/>
    <dgm:cxn modelId="{59B07E1D-95E3-4129-97A3-B75D4D5DD168}" type="presOf" srcId="{3B8C1250-F34E-499D-94E0-AB764E83CFCF}" destId="{A9B4ADFB-593A-41A9-9C37-71B096011FE0}" srcOrd="0" destOrd="1" presId="urn:microsoft.com/office/officeart/2005/8/layout/chevron2"/>
    <dgm:cxn modelId="{006C2CB7-90C6-4E0D-BC9E-41D60B58240E}" type="presOf" srcId="{BDFA962D-964A-47FE-92EC-214F16B30CCD}" destId="{17A382FD-1F5E-4190-AA1B-FAF2C9B12B0B}" srcOrd="0" destOrd="0" presId="urn:microsoft.com/office/officeart/2005/8/layout/chevron2"/>
    <dgm:cxn modelId="{4EF8DC44-8F0A-46BD-8FD3-924DA5DFB2DC}" type="presOf" srcId="{FBD28607-D80E-48BF-9309-9643CFC2C135}" destId="{EB1BB165-35FC-4AF5-A5D1-57E484132BB5}" srcOrd="0" destOrd="1" presId="urn:microsoft.com/office/officeart/2005/8/layout/chevron2"/>
    <dgm:cxn modelId="{390DA9B9-92D3-4608-83C6-574D601B6A2F}" srcId="{A835448F-BADB-42FF-A3E5-79E3568A4873}" destId="{4F65BEA4-7E13-4B23-9B3F-D1E093AD54DE}" srcOrd="1" destOrd="0" parTransId="{1ACD75CD-1F5D-45D8-BBCC-F6EA761656A4}" sibTransId="{5EED1A8F-275F-4E7F-9862-19CD90FC43AD}"/>
    <dgm:cxn modelId="{DCD36C76-ED70-4161-BEE7-EAC86203E2CA}" srcId="{9CE5AD12-7C67-48E6-ABAF-32DB11B90EE9}" destId="{3B8C1250-F34E-499D-94E0-AB764E83CFCF}" srcOrd="1" destOrd="0" parTransId="{4FEBBD86-7107-4A68-866F-2C36095F3BF5}" sibTransId="{DAF6CD38-1CFC-4B2F-BCFC-B38EB4F90D35}"/>
    <dgm:cxn modelId="{AB312DE3-381C-4112-8BE1-1ADB875ACAD7}" type="presOf" srcId="{3E0202F2-E5C9-42AC-B300-A4E4365CCB6D}" destId="{E0719276-9AA5-485A-A4A5-3E1A827D257D}" srcOrd="0" destOrd="0" presId="urn:microsoft.com/office/officeart/2005/8/layout/chevron2"/>
    <dgm:cxn modelId="{A61C7EA3-4F8A-47E6-A008-1396FAE4E449}" type="presOf" srcId="{4F65BEA4-7E13-4B23-9B3F-D1E093AD54DE}" destId="{E0719276-9AA5-485A-A4A5-3E1A827D257D}" srcOrd="0" destOrd="1" presId="urn:microsoft.com/office/officeart/2005/8/layout/chevron2"/>
    <dgm:cxn modelId="{E634E093-0724-47EF-B496-A22DC33FE3D8}" srcId="{BDFA962D-964A-47FE-92EC-214F16B30CCD}" destId="{5DCCF7B7-57C6-4FD5-A6B2-1B9411F75E1E}" srcOrd="0" destOrd="0" parTransId="{484D8B0E-437F-4A6F-8CB3-D8B25D35205D}" sibTransId="{7D861FEA-9D72-4749-BA60-239A02AD577A}"/>
    <dgm:cxn modelId="{0DB4806A-72C7-4D2D-A9AF-E1FBDE47DDCA}" type="presOf" srcId="{704E28A8-9488-4D9B-9D82-C164243263C6}" destId="{09E89AFB-6020-42C4-9D4A-1244F51E0F97}" srcOrd="0" destOrd="0" presId="urn:microsoft.com/office/officeart/2005/8/layout/chevron2"/>
    <dgm:cxn modelId="{E6C88150-47CA-4FB9-83C0-0C6A465E92FA}" srcId="{704E28A8-9488-4D9B-9D82-C164243263C6}" destId="{A835448F-BADB-42FF-A3E5-79E3568A4873}" srcOrd="0" destOrd="0" parTransId="{6EB5A69B-FD9D-4AAB-A701-EBD3D16BC20C}" sibTransId="{D86C56AF-4BE0-44A6-BB6A-032BC934B343}"/>
    <dgm:cxn modelId="{22A3A2E7-1D39-43AA-BA1D-6221599FB104}" type="presOf" srcId="{A835448F-BADB-42FF-A3E5-79E3568A4873}" destId="{0D476EB2-067C-4C3C-B573-645000F379A6}" srcOrd="0" destOrd="0" presId="urn:microsoft.com/office/officeart/2005/8/layout/chevron2"/>
    <dgm:cxn modelId="{55F56B51-7276-4831-B9AF-5B101A1309DA}" type="presParOf" srcId="{09E89AFB-6020-42C4-9D4A-1244F51E0F97}" destId="{1C6623B3-8AB5-4A12-8728-203F8E4FC2A0}" srcOrd="0" destOrd="0" presId="urn:microsoft.com/office/officeart/2005/8/layout/chevron2"/>
    <dgm:cxn modelId="{C7EC92FC-81B2-4462-BE33-BE4EE5A9328F}" type="presParOf" srcId="{1C6623B3-8AB5-4A12-8728-203F8E4FC2A0}" destId="{0D476EB2-067C-4C3C-B573-645000F379A6}" srcOrd="0" destOrd="0" presId="urn:microsoft.com/office/officeart/2005/8/layout/chevron2"/>
    <dgm:cxn modelId="{8253F89C-4B1C-46AB-991D-AA6F6074FA45}" type="presParOf" srcId="{1C6623B3-8AB5-4A12-8728-203F8E4FC2A0}" destId="{E0719276-9AA5-485A-A4A5-3E1A827D257D}" srcOrd="1" destOrd="0" presId="urn:microsoft.com/office/officeart/2005/8/layout/chevron2"/>
    <dgm:cxn modelId="{4F78CE0B-CA40-4070-BE44-001E42393EF4}" type="presParOf" srcId="{09E89AFB-6020-42C4-9D4A-1244F51E0F97}" destId="{641FF642-BAED-49EC-8B5B-187B79D71199}" srcOrd="1" destOrd="0" presId="urn:microsoft.com/office/officeart/2005/8/layout/chevron2"/>
    <dgm:cxn modelId="{D4F01925-3446-48EE-85F0-7A05B8352C19}" type="presParOf" srcId="{09E89AFB-6020-42C4-9D4A-1244F51E0F97}" destId="{C9CFE73A-6BE1-4394-8C99-C2EA1118DAC7}" srcOrd="2" destOrd="0" presId="urn:microsoft.com/office/officeart/2005/8/layout/chevron2"/>
    <dgm:cxn modelId="{879DA6CA-7354-4472-A52F-3BFDE8F33517}" type="presParOf" srcId="{C9CFE73A-6BE1-4394-8C99-C2EA1118DAC7}" destId="{17A382FD-1F5E-4190-AA1B-FAF2C9B12B0B}" srcOrd="0" destOrd="0" presId="urn:microsoft.com/office/officeart/2005/8/layout/chevron2"/>
    <dgm:cxn modelId="{B30DCE77-1674-4AE9-A572-35EC5EFFF2B7}" type="presParOf" srcId="{C9CFE73A-6BE1-4394-8C99-C2EA1118DAC7}" destId="{EB1BB165-35FC-4AF5-A5D1-57E484132BB5}" srcOrd="1" destOrd="0" presId="urn:microsoft.com/office/officeart/2005/8/layout/chevron2"/>
    <dgm:cxn modelId="{D7F2B711-BBD9-44EE-A593-0C3651F43E9F}" type="presParOf" srcId="{09E89AFB-6020-42C4-9D4A-1244F51E0F97}" destId="{F2953C96-22B2-45D2-84D0-70F9B0CBEFC0}" srcOrd="3" destOrd="0" presId="urn:microsoft.com/office/officeart/2005/8/layout/chevron2"/>
    <dgm:cxn modelId="{1D4572CD-DBEE-408B-A8E1-C950180EDD25}" type="presParOf" srcId="{09E89AFB-6020-42C4-9D4A-1244F51E0F97}" destId="{8609851F-6830-489E-A5C0-814230C84B07}" srcOrd="4" destOrd="0" presId="urn:microsoft.com/office/officeart/2005/8/layout/chevron2"/>
    <dgm:cxn modelId="{E772D425-1A7F-4BE2-8CCC-8F1E9ED754C6}" type="presParOf" srcId="{8609851F-6830-489E-A5C0-814230C84B07}" destId="{1EFC65CF-8874-41D3-93CD-C4DA9579C38B}" srcOrd="0" destOrd="0" presId="urn:microsoft.com/office/officeart/2005/8/layout/chevron2"/>
    <dgm:cxn modelId="{57F00FB1-7523-4C55-BCDF-C63DDAE5D132}" type="presParOf" srcId="{8609851F-6830-489E-A5C0-814230C84B07}" destId="{A9B4ADFB-593A-41A9-9C37-71B096011FE0}"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AD4BBC-B0D6-407D-9292-F1FEA02192C2}" type="doc">
      <dgm:prSet loTypeId="urn:microsoft.com/office/officeart/2005/8/layout/vProcess5" loCatId="process" qsTypeId="urn:microsoft.com/office/officeart/2005/8/quickstyle/simple1" qsCatId="simple" csTypeId="urn:microsoft.com/office/officeart/2005/8/colors/colorful4" csCatId="colorful" phldr="1"/>
      <dgm:spPr/>
      <dgm:t>
        <a:bodyPr/>
        <a:lstStyle/>
        <a:p>
          <a:endParaRPr lang="es-ES"/>
        </a:p>
      </dgm:t>
    </dgm:pt>
    <dgm:pt modelId="{8109620E-FACE-4E76-A114-4BA66F1EABC4}">
      <dgm:prSet phldrT="[Texto]"/>
      <dgm:spPr/>
      <dgm:t>
        <a:bodyPr/>
        <a:lstStyle/>
        <a:p>
          <a:r>
            <a:rPr lang="es-GT" i="1" dirty="0" smtClean="0"/>
            <a:t>Cambios en la dirección y equilibrio del movimiento (Conductos Semicirculares) durante </a:t>
          </a:r>
          <a:r>
            <a:rPr lang="es-GT" b="1" i="1" dirty="0" smtClean="0"/>
            <a:t>variaciones rápidas de la posición del cuerpo y no tanto de la situación estática</a:t>
          </a:r>
          <a:endParaRPr lang="es-ES" dirty="0"/>
        </a:p>
      </dgm:t>
    </dgm:pt>
    <dgm:pt modelId="{3E5D3989-802C-483A-B782-A690A3A24518}" type="parTrans" cxnId="{ECB6B46B-C974-45AA-BC7B-6CDDAC78B8AA}">
      <dgm:prSet/>
      <dgm:spPr/>
      <dgm:t>
        <a:bodyPr/>
        <a:lstStyle/>
        <a:p>
          <a:endParaRPr lang="es-ES"/>
        </a:p>
      </dgm:t>
    </dgm:pt>
    <dgm:pt modelId="{38955BE0-4114-4F40-B355-4DC1CA492418}" type="sibTrans" cxnId="{ECB6B46B-C974-45AA-BC7B-6CDDAC78B8AA}">
      <dgm:prSet/>
      <dgm:spPr/>
      <dgm:t>
        <a:bodyPr/>
        <a:lstStyle/>
        <a:p>
          <a:endParaRPr lang="es-ES"/>
        </a:p>
      </dgm:t>
    </dgm:pt>
    <dgm:pt modelId="{58A0B92F-6E3F-4D48-A87A-A94698C656BA}">
      <dgm:prSet phldrT="[Texto]"/>
      <dgm:spPr/>
      <dgm:t>
        <a:bodyPr/>
        <a:lstStyle/>
        <a:p>
          <a:r>
            <a:rPr lang="es-GT" dirty="0" smtClean="0"/>
            <a:t>PROBLEMA:  retraso de la transmisión (espinocerebeloso,120m/s) de los pies hasta el encéfalo de aprox. 20ms… Por tanto, ¿Cómo se  manda la señal </a:t>
          </a:r>
          <a:r>
            <a:rPr lang="es-GT" b="1" i="1" dirty="0" smtClean="0"/>
            <a:t>a tiempo</a:t>
          </a:r>
          <a:r>
            <a:rPr lang="es-GT" b="0" i="0" dirty="0" smtClean="0"/>
            <a:t> para detener un movimiento o realizar un cambio??</a:t>
          </a:r>
          <a:endParaRPr lang="es-ES" dirty="0"/>
        </a:p>
      </dgm:t>
    </dgm:pt>
    <dgm:pt modelId="{86D0470B-24B8-4499-B53B-149675EA17E0}" type="parTrans" cxnId="{7ECB6332-ECDA-455D-AFC7-91B63B3D409C}">
      <dgm:prSet/>
      <dgm:spPr/>
      <dgm:t>
        <a:bodyPr/>
        <a:lstStyle/>
        <a:p>
          <a:endParaRPr lang="es-ES"/>
        </a:p>
      </dgm:t>
    </dgm:pt>
    <dgm:pt modelId="{232D46C8-7B86-4F00-A68C-0A21B3EC7EEE}" type="sibTrans" cxnId="{7ECB6332-ECDA-455D-AFC7-91B63B3D409C}">
      <dgm:prSet/>
      <dgm:spPr/>
      <dgm:t>
        <a:bodyPr/>
        <a:lstStyle/>
        <a:p>
          <a:endParaRPr lang="es-ES"/>
        </a:p>
      </dgm:t>
    </dgm:pt>
    <dgm:pt modelId="{2887E2F6-A8EE-46CE-8471-3753EB31ECD4}">
      <dgm:prSet/>
      <dgm:spPr/>
      <dgm:t>
        <a:bodyPr/>
        <a:lstStyle/>
        <a:p>
          <a:r>
            <a:rPr lang="es-GT" i="1" dirty="0" smtClean="0"/>
            <a:t>Por tanto controla la musculatura (</a:t>
          </a:r>
          <a:r>
            <a:rPr lang="es-GT" i="1" dirty="0" err="1" smtClean="0"/>
            <a:t>Ago</a:t>
          </a:r>
          <a:r>
            <a:rPr lang="es-GT" i="1" dirty="0" smtClean="0"/>
            <a:t>/anta) de la columna, cadera y hombros          </a:t>
          </a:r>
        </a:p>
        <a:p>
          <a:r>
            <a:rPr lang="es-GT" i="1" dirty="0" smtClean="0"/>
            <a:t>                                       -ojo: movimientos son  </a:t>
          </a:r>
          <a:r>
            <a:rPr lang="es-GT" i="1" u="sng" dirty="0" smtClean="0"/>
            <a:t>secuenciales</a:t>
          </a:r>
          <a:endParaRPr lang="es-ES" u="sng" dirty="0"/>
        </a:p>
      </dgm:t>
    </dgm:pt>
    <dgm:pt modelId="{D6EAE9B4-B2AE-4F3B-BE7D-998EBD8EF62C}" type="parTrans" cxnId="{07A79818-0D35-4056-953B-44FB08B39E48}">
      <dgm:prSet/>
      <dgm:spPr/>
      <dgm:t>
        <a:bodyPr/>
        <a:lstStyle/>
        <a:p>
          <a:endParaRPr lang="es-ES"/>
        </a:p>
      </dgm:t>
    </dgm:pt>
    <dgm:pt modelId="{777BEA9E-ACC8-4060-9EE2-9D12611ED8C8}" type="sibTrans" cxnId="{07A79818-0D35-4056-953B-44FB08B39E48}">
      <dgm:prSet/>
      <dgm:spPr/>
      <dgm:t>
        <a:bodyPr/>
        <a:lstStyle/>
        <a:p>
          <a:endParaRPr lang="es-ES"/>
        </a:p>
      </dgm:t>
    </dgm:pt>
    <dgm:pt modelId="{C8D47EA2-2D81-48AD-86C7-1E8057F8A8AD}">
      <dgm:prSet/>
      <dgm:spPr/>
      <dgm:t>
        <a:bodyPr/>
        <a:lstStyle/>
        <a:p>
          <a:r>
            <a:rPr lang="es-GT" dirty="0" smtClean="0"/>
            <a:t>Los receptores periféricos informan de la velocidad y dirección que lleva el cuerpo </a:t>
          </a:r>
          <a:r>
            <a:rPr lang="es-GT" b="1" i="1" dirty="0" smtClean="0"/>
            <a:t>(inercia) … </a:t>
          </a:r>
          <a:r>
            <a:rPr lang="es-GT" b="1" i="1" dirty="0" err="1" smtClean="0"/>
            <a:t>VestibuloCerebelo</a:t>
          </a:r>
          <a:r>
            <a:rPr lang="es-GT" b="1" i="1" dirty="0" smtClean="0"/>
            <a:t> </a:t>
          </a:r>
          <a:r>
            <a:rPr lang="es-GT" b="0" i="1" dirty="0" smtClean="0"/>
            <a:t>calcula y </a:t>
          </a:r>
          <a:r>
            <a:rPr lang="es-GT" b="1" i="1" dirty="0" smtClean="0"/>
            <a:t>predice</a:t>
          </a:r>
          <a:r>
            <a:rPr lang="es-GT" b="0" i="1" dirty="0" smtClean="0"/>
            <a:t> su posición en los siguientes milisegundos</a:t>
          </a:r>
          <a:endParaRPr lang="es-ES" b="1" i="1" dirty="0"/>
        </a:p>
      </dgm:t>
    </dgm:pt>
    <dgm:pt modelId="{07F0ADE9-A19D-4BFE-996B-F6FAE4EDE00C}" type="parTrans" cxnId="{709E9B9A-A44E-429E-87BE-1855BF209130}">
      <dgm:prSet/>
      <dgm:spPr/>
    </dgm:pt>
    <dgm:pt modelId="{665D9660-1161-42BF-860C-AAD1F6278A90}" type="sibTrans" cxnId="{709E9B9A-A44E-429E-87BE-1855BF209130}">
      <dgm:prSet/>
      <dgm:spPr/>
    </dgm:pt>
    <dgm:pt modelId="{76162091-AD01-4FC3-9178-0AA84B346E78}" type="pres">
      <dgm:prSet presAssocID="{3DAD4BBC-B0D6-407D-9292-F1FEA02192C2}" presName="outerComposite" presStyleCnt="0">
        <dgm:presLayoutVars>
          <dgm:chMax val="5"/>
          <dgm:dir/>
          <dgm:resizeHandles val="exact"/>
        </dgm:presLayoutVars>
      </dgm:prSet>
      <dgm:spPr/>
      <dgm:t>
        <a:bodyPr/>
        <a:lstStyle/>
        <a:p>
          <a:endParaRPr lang="es-ES"/>
        </a:p>
      </dgm:t>
    </dgm:pt>
    <dgm:pt modelId="{2A4670F2-F196-4147-82C4-6F7449A09C76}" type="pres">
      <dgm:prSet presAssocID="{3DAD4BBC-B0D6-407D-9292-F1FEA02192C2}" presName="dummyMaxCanvas" presStyleCnt="0">
        <dgm:presLayoutVars/>
      </dgm:prSet>
      <dgm:spPr/>
    </dgm:pt>
    <dgm:pt modelId="{A5A7B450-6574-42DE-8D6B-76F12AC06568}" type="pres">
      <dgm:prSet presAssocID="{3DAD4BBC-B0D6-407D-9292-F1FEA02192C2}" presName="FourNodes_1" presStyleLbl="node1" presStyleIdx="0" presStyleCnt="4">
        <dgm:presLayoutVars>
          <dgm:bulletEnabled val="1"/>
        </dgm:presLayoutVars>
      </dgm:prSet>
      <dgm:spPr/>
      <dgm:t>
        <a:bodyPr/>
        <a:lstStyle/>
        <a:p>
          <a:endParaRPr lang="es-ES"/>
        </a:p>
      </dgm:t>
    </dgm:pt>
    <dgm:pt modelId="{1D99F934-4C6C-499B-930F-2C37F80576C6}" type="pres">
      <dgm:prSet presAssocID="{3DAD4BBC-B0D6-407D-9292-F1FEA02192C2}" presName="FourNodes_2" presStyleLbl="node1" presStyleIdx="1" presStyleCnt="4">
        <dgm:presLayoutVars>
          <dgm:bulletEnabled val="1"/>
        </dgm:presLayoutVars>
      </dgm:prSet>
      <dgm:spPr/>
      <dgm:t>
        <a:bodyPr/>
        <a:lstStyle/>
        <a:p>
          <a:endParaRPr lang="es-ES"/>
        </a:p>
      </dgm:t>
    </dgm:pt>
    <dgm:pt modelId="{1D1CEB8C-67D2-466B-80DE-876B8EB1D656}" type="pres">
      <dgm:prSet presAssocID="{3DAD4BBC-B0D6-407D-9292-F1FEA02192C2}" presName="FourNodes_3" presStyleLbl="node1" presStyleIdx="2" presStyleCnt="4">
        <dgm:presLayoutVars>
          <dgm:bulletEnabled val="1"/>
        </dgm:presLayoutVars>
      </dgm:prSet>
      <dgm:spPr/>
      <dgm:t>
        <a:bodyPr/>
        <a:lstStyle/>
        <a:p>
          <a:endParaRPr lang="es-ES"/>
        </a:p>
      </dgm:t>
    </dgm:pt>
    <dgm:pt modelId="{56684DD2-2089-4F41-9ED1-8F311DE37531}" type="pres">
      <dgm:prSet presAssocID="{3DAD4BBC-B0D6-407D-9292-F1FEA02192C2}" presName="FourNodes_4" presStyleLbl="node1" presStyleIdx="3" presStyleCnt="4">
        <dgm:presLayoutVars>
          <dgm:bulletEnabled val="1"/>
        </dgm:presLayoutVars>
      </dgm:prSet>
      <dgm:spPr/>
      <dgm:t>
        <a:bodyPr/>
        <a:lstStyle/>
        <a:p>
          <a:endParaRPr lang="es-ES"/>
        </a:p>
      </dgm:t>
    </dgm:pt>
    <dgm:pt modelId="{3CE9B935-7DB1-4A07-AD83-817F8FCB91F4}" type="pres">
      <dgm:prSet presAssocID="{3DAD4BBC-B0D6-407D-9292-F1FEA02192C2}" presName="FourConn_1-2" presStyleLbl="fgAccFollowNode1" presStyleIdx="0" presStyleCnt="3">
        <dgm:presLayoutVars>
          <dgm:bulletEnabled val="1"/>
        </dgm:presLayoutVars>
      </dgm:prSet>
      <dgm:spPr/>
      <dgm:t>
        <a:bodyPr/>
        <a:lstStyle/>
        <a:p>
          <a:endParaRPr lang="es-ES"/>
        </a:p>
      </dgm:t>
    </dgm:pt>
    <dgm:pt modelId="{80CC57B8-9ECE-4E19-B52E-14989C6C472C}" type="pres">
      <dgm:prSet presAssocID="{3DAD4BBC-B0D6-407D-9292-F1FEA02192C2}" presName="FourConn_2-3" presStyleLbl="fgAccFollowNode1" presStyleIdx="1" presStyleCnt="3">
        <dgm:presLayoutVars>
          <dgm:bulletEnabled val="1"/>
        </dgm:presLayoutVars>
      </dgm:prSet>
      <dgm:spPr/>
      <dgm:t>
        <a:bodyPr/>
        <a:lstStyle/>
        <a:p>
          <a:endParaRPr lang="es-ES"/>
        </a:p>
      </dgm:t>
    </dgm:pt>
    <dgm:pt modelId="{C9CD0F18-99BE-433B-BA31-99E4B2B69E55}" type="pres">
      <dgm:prSet presAssocID="{3DAD4BBC-B0D6-407D-9292-F1FEA02192C2}" presName="FourConn_3-4" presStyleLbl="fgAccFollowNode1" presStyleIdx="2" presStyleCnt="3">
        <dgm:presLayoutVars>
          <dgm:bulletEnabled val="1"/>
        </dgm:presLayoutVars>
      </dgm:prSet>
      <dgm:spPr/>
      <dgm:t>
        <a:bodyPr/>
        <a:lstStyle/>
        <a:p>
          <a:endParaRPr lang="es-ES"/>
        </a:p>
      </dgm:t>
    </dgm:pt>
    <dgm:pt modelId="{31BF328F-997F-4A3B-908F-8C5821626704}" type="pres">
      <dgm:prSet presAssocID="{3DAD4BBC-B0D6-407D-9292-F1FEA02192C2}" presName="FourNodes_1_text" presStyleLbl="node1" presStyleIdx="3" presStyleCnt="4">
        <dgm:presLayoutVars>
          <dgm:bulletEnabled val="1"/>
        </dgm:presLayoutVars>
      </dgm:prSet>
      <dgm:spPr/>
      <dgm:t>
        <a:bodyPr/>
        <a:lstStyle/>
        <a:p>
          <a:endParaRPr lang="es-ES"/>
        </a:p>
      </dgm:t>
    </dgm:pt>
    <dgm:pt modelId="{DFBB5C18-9A8B-4878-84A8-58B50924FB44}" type="pres">
      <dgm:prSet presAssocID="{3DAD4BBC-B0D6-407D-9292-F1FEA02192C2}" presName="FourNodes_2_text" presStyleLbl="node1" presStyleIdx="3" presStyleCnt="4">
        <dgm:presLayoutVars>
          <dgm:bulletEnabled val="1"/>
        </dgm:presLayoutVars>
      </dgm:prSet>
      <dgm:spPr/>
      <dgm:t>
        <a:bodyPr/>
        <a:lstStyle/>
        <a:p>
          <a:endParaRPr lang="es-ES"/>
        </a:p>
      </dgm:t>
    </dgm:pt>
    <dgm:pt modelId="{035490D0-7BFE-49C6-ADA5-737132FAC065}" type="pres">
      <dgm:prSet presAssocID="{3DAD4BBC-B0D6-407D-9292-F1FEA02192C2}" presName="FourNodes_3_text" presStyleLbl="node1" presStyleIdx="3" presStyleCnt="4">
        <dgm:presLayoutVars>
          <dgm:bulletEnabled val="1"/>
        </dgm:presLayoutVars>
      </dgm:prSet>
      <dgm:spPr/>
      <dgm:t>
        <a:bodyPr/>
        <a:lstStyle/>
        <a:p>
          <a:endParaRPr lang="es-ES"/>
        </a:p>
      </dgm:t>
    </dgm:pt>
    <dgm:pt modelId="{1D7F861D-07CE-4458-A664-C51F1009B677}" type="pres">
      <dgm:prSet presAssocID="{3DAD4BBC-B0D6-407D-9292-F1FEA02192C2}" presName="FourNodes_4_text" presStyleLbl="node1" presStyleIdx="3" presStyleCnt="4">
        <dgm:presLayoutVars>
          <dgm:bulletEnabled val="1"/>
        </dgm:presLayoutVars>
      </dgm:prSet>
      <dgm:spPr/>
      <dgm:t>
        <a:bodyPr/>
        <a:lstStyle/>
        <a:p>
          <a:endParaRPr lang="es-ES"/>
        </a:p>
      </dgm:t>
    </dgm:pt>
  </dgm:ptLst>
  <dgm:cxnLst>
    <dgm:cxn modelId="{B9F8A23B-FD7C-4BBA-B309-B2051DFDA9C0}" type="presOf" srcId="{8109620E-FACE-4E76-A114-4BA66F1EABC4}" destId="{31BF328F-997F-4A3B-908F-8C5821626704}" srcOrd="1" destOrd="0" presId="urn:microsoft.com/office/officeart/2005/8/layout/vProcess5"/>
    <dgm:cxn modelId="{503B24AC-3177-42C1-B429-4CB3A6916B3A}" type="presOf" srcId="{38955BE0-4114-4F40-B355-4DC1CA492418}" destId="{3CE9B935-7DB1-4A07-AD83-817F8FCB91F4}" srcOrd="0" destOrd="0" presId="urn:microsoft.com/office/officeart/2005/8/layout/vProcess5"/>
    <dgm:cxn modelId="{6327A3E9-5E5F-4910-A99B-74ADE7ABCC58}" type="presOf" srcId="{777BEA9E-ACC8-4060-9EE2-9D12611ED8C8}" destId="{80CC57B8-9ECE-4E19-B52E-14989C6C472C}" srcOrd="0" destOrd="0" presId="urn:microsoft.com/office/officeart/2005/8/layout/vProcess5"/>
    <dgm:cxn modelId="{06F5CF24-113D-4958-BCC4-60A0B789B73F}" type="presOf" srcId="{2887E2F6-A8EE-46CE-8471-3753EB31ECD4}" destId="{DFBB5C18-9A8B-4878-84A8-58B50924FB44}" srcOrd="1" destOrd="0" presId="urn:microsoft.com/office/officeart/2005/8/layout/vProcess5"/>
    <dgm:cxn modelId="{8C4D14F8-1B7E-428E-8D85-2FF88DAFD25F}" type="presOf" srcId="{C8D47EA2-2D81-48AD-86C7-1E8057F8A8AD}" destId="{56684DD2-2089-4F41-9ED1-8F311DE37531}" srcOrd="0" destOrd="0" presId="urn:microsoft.com/office/officeart/2005/8/layout/vProcess5"/>
    <dgm:cxn modelId="{ECB6B46B-C974-45AA-BC7B-6CDDAC78B8AA}" srcId="{3DAD4BBC-B0D6-407D-9292-F1FEA02192C2}" destId="{8109620E-FACE-4E76-A114-4BA66F1EABC4}" srcOrd="0" destOrd="0" parTransId="{3E5D3989-802C-483A-B782-A690A3A24518}" sibTransId="{38955BE0-4114-4F40-B355-4DC1CA492418}"/>
    <dgm:cxn modelId="{84939F71-5FE6-4592-98A2-F24DAD62ACF0}" type="presOf" srcId="{58A0B92F-6E3F-4D48-A87A-A94698C656BA}" destId="{1D1CEB8C-67D2-466B-80DE-876B8EB1D656}" srcOrd="0" destOrd="0" presId="urn:microsoft.com/office/officeart/2005/8/layout/vProcess5"/>
    <dgm:cxn modelId="{709E9B9A-A44E-429E-87BE-1855BF209130}" srcId="{3DAD4BBC-B0D6-407D-9292-F1FEA02192C2}" destId="{C8D47EA2-2D81-48AD-86C7-1E8057F8A8AD}" srcOrd="3" destOrd="0" parTransId="{07F0ADE9-A19D-4BFE-996B-F6FAE4EDE00C}" sibTransId="{665D9660-1161-42BF-860C-AAD1F6278A90}"/>
    <dgm:cxn modelId="{342970A5-E788-4A4A-9FA8-D6D507F1AC81}" type="presOf" srcId="{58A0B92F-6E3F-4D48-A87A-A94698C656BA}" destId="{035490D0-7BFE-49C6-ADA5-737132FAC065}" srcOrd="1" destOrd="0" presId="urn:microsoft.com/office/officeart/2005/8/layout/vProcess5"/>
    <dgm:cxn modelId="{3A2F01FB-EC4B-4C1D-BFE3-7A7E7AACB666}" type="presOf" srcId="{2887E2F6-A8EE-46CE-8471-3753EB31ECD4}" destId="{1D99F934-4C6C-499B-930F-2C37F80576C6}" srcOrd="0" destOrd="0" presId="urn:microsoft.com/office/officeart/2005/8/layout/vProcess5"/>
    <dgm:cxn modelId="{7ECB6332-ECDA-455D-AFC7-91B63B3D409C}" srcId="{3DAD4BBC-B0D6-407D-9292-F1FEA02192C2}" destId="{58A0B92F-6E3F-4D48-A87A-A94698C656BA}" srcOrd="2" destOrd="0" parTransId="{86D0470B-24B8-4499-B53B-149675EA17E0}" sibTransId="{232D46C8-7B86-4F00-A68C-0A21B3EC7EEE}"/>
    <dgm:cxn modelId="{07A79818-0D35-4056-953B-44FB08B39E48}" srcId="{3DAD4BBC-B0D6-407D-9292-F1FEA02192C2}" destId="{2887E2F6-A8EE-46CE-8471-3753EB31ECD4}" srcOrd="1" destOrd="0" parTransId="{D6EAE9B4-B2AE-4F3B-BE7D-998EBD8EF62C}" sibTransId="{777BEA9E-ACC8-4060-9EE2-9D12611ED8C8}"/>
    <dgm:cxn modelId="{92298E57-7CB1-4FA4-ACBC-0B49AA4E647C}" type="presOf" srcId="{3DAD4BBC-B0D6-407D-9292-F1FEA02192C2}" destId="{76162091-AD01-4FC3-9178-0AA84B346E78}" srcOrd="0" destOrd="0" presId="urn:microsoft.com/office/officeart/2005/8/layout/vProcess5"/>
    <dgm:cxn modelId="{E95D300F-0B7F-4255-B7BD-8FDE80826874}" type="presOf" srcId="{8109620E-FACE-4E76-A114-4BA66F1EABC4}" destId="{A5A7B450-6574-42DE-8D6B-76F12AC06568}" srcOrd="0" destOrd="0" presId="urn:microsoft.com/office/officeart/2005/8/layout/vProcess5"/>
    <dgm:cxn modelId="{8588E86D-5D46-4711-8C5A-EDF9F13E5FCE}" type="presOf" srcId="{232D46C8-7B86-4F00-A68C-0A21B3EC7EEE}" destId="{C9CD0F18-99BE-433B-BA31-99E4B2B69E55}" srcOrd="0" destOrd="0" presId="urn:microsoft.com/office/officeart/2005/8/layout/vProcess5"/>
    <dgm:cxn modelId="{821E7D3E-B887-47DE-9EFC-E16A1311FA76}" type="presOf" srcId="{C8D47EA2-2D81-48AD-86C7-1E8057F8A8AD}" destId="{1D7F861D-07CE-4458-A664-C51F1009B677}" srcOrd="1" destOrd="0" presId="urn:microsoft.com/office/officeart/2005/8/layout/vProcess5"/>
    <dgm:cxn modelId="{CC2A6DEC-1D35-4B83-B350-2C01F7E3711A}" type="presParOf" srcId="{76162091-AD01-4FC3-9178-0AA84B346E78}" destId="{2A4670F2-F196-4147-82C4-6F7449A09C76}" srcOrd="0" destOrd="0" presId="urn:microsoft.com/office/officeart/2005/8/layout/vProcess5"/>
    <dgm:cxn modelId="{D0E4A12C-E097-4E8C-B619-4E87873E1EB3}" type="presParOf" srcId="{76162091-AD01-4FC3-9178-0AA84B346E78}" destId="{A5A7B450-6574-42DE-8D6B-76F12AC06568}" srcOrd="1" destOrd="0" presId="urn:microsoft.com/office/officeart/2005/8/layout/vProcess5"/>
    <dgm:cxn modelId="{51241782-ED8F-45A8-8902-AAD97B6E1EFE}" type="presParOf" srcId="{76162091-AD01-4FC3-9178-0AA84B346E78}" destId="{1D99F934-4C6C-499B-930F-2C37F80576C6}" srcOrd="2" destOrd="0" presId="urn:microsoft.com/office/officeart/2005/8/layout/vProcess5"/>
    <dgm:cxn modelId="{85DA0004-6452-45DE-B8DD-6FA8DDB9C29F}" type="presParOf" srcId="{76162091-AD01-4FC3-9178-0AA84B346E78}" destId="{1D1CEB8C-67D2-466B-80DE-876B8EB1D656}" srcOrd="3" destOrd="0" presId="urn:microsoft.com/office/officeart/2005/8/layout/vProcess5"/>
    <dgm:cxn modelId="{A727B1E0-F6C0-4F3B-8995-40BA61BEB06B}" type="presParOf" srcId="{76162091-AD01-4FC3-9178-0AA84B346E78}" destId="{56684DD2-2089-4F41-9ED1-8F311DE37531}" srcOrd="4" destOrd="0" presId="urn:microsoft.com/office/officeart/2005/8/layout/vProcess5"/>
    <dgm:cxn modelId="{A5CFF441-C827-4F6D-AAC9-481BED5969E3}" type="presParOf" srcId="{76162091-AD01-4FC3-9178-0AA84B346E78}" destId="{3CE9B935-7DB1-4A07-AD83-817F8FCB91F4}" srcOrd="5" destOrd="0" presId="urn:microsoft.com/office/officeart/2005/8/layout/vProcess5"/>
    <dgm:cxn modelId="{7F5436EE-7D02-4121-B164-FD7DB27E0162}" type="presParOf" srcId="{76162091-AD01-4FC3-9178-0AA84B346E78}" destId="{80CC57B8-9ECE-4E19-B52E-14989C6C472C}" srcOrd="6" destOrd="0" presId="urn:microsoft.com/office/officeart/2005/8/layout/vProcess5"/>
    <dgm:cxn modelId="{A34D071E-A061-4C49-9385-42E33D8981CB}" type="presParOf" srcId="{76162091-AD01-4FC3-9178-0AA84B346E78}" destId="{C9CD0F18-99BE-433B-BA31-99E4B2B69E55}" srcOrd="7" destOrd="0" presId="urn:microsoft.com/office/officeart/2005/8/layout/vProcess5"/>
    <dgm:cxn modelId="{DCD13A5E-AEBA-4EDF-A285-FC2E35CC67D1}" type="presParOf" srcId="{76162091-AD01-4FC3-9178-0AA84B346E78}" destId="{31BF328F-997F-4A3B-908F-8C5821626704}" srcOrd="8" destOrd="0" presId="urn:microsoft.com/office/officeart/2005/8/layout/vProcess5"/>
    <dgm:cxn modelId="{5CC557F5-F122-4813-A3D6-DE7741C20C5C}" type="presParOf" srcId="{76162091-AD01-4FC3-9178-0AA84B346E78}" destId="{DFBB5C18-9A8B-4878-84A8-58B50924FB44}" srcOrd="9" destOrd="0" presId="urn:microsoft.com/office/officeart/2005/8/layout/vProcess5"/>
    <dgm:cxn modelId="{0CE3D26D-97A3-4C56-8D4C-62900EC7134C}" type="presParOf" srcId="{76162091-AD01-4FC3-9178-0AA84B346E78}" destId="{035490D0-7BFE-49C6-ADA5-737132FAC065}" srcOrd="10" destOrd="0" presId="urn:microsoft.com/office/officeart/2005/8/layout/vProcess5"/>
    <dgm:cxn modelId="{ABD83060-5822-4375-80C2-909E4C31ED88}" type="presParOf" srcId="{76162091-AD01-4FC3-9178-0AA84B346E78}" destId="{1D7F861D-07CE-4458-A664-C51F1009B677}" srcOrd="11"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AB20A0-5294-4AD8-80D6-B41398489243}" type="doc">
      <dgm:prSet loTypeId="urn:microsoft.com/office/officeart/2005/8/layout/bProcess4" loCatId="process" qsTypeId="urn:microsoft.com/office/officeart/2005/8/quickstyle/3d3" qsCatId="3D" csTypeId="urn:microsoft.com/office/officeart/2005/8/colors/colorful5" csCatId="colorful" phldr="1"/>
      <dgm:spPr/>
      <dgm:t>
        <a:bodyPr/>
        <a:lstStyle/>
        <a:p>
          <a:endParaRPr lang="es-ES"/>
        </a:p>
      </dgm:t>
    </dgm:pt>
    <dgm:pt modelId="{C9CC1D1C-A2F6-4FBA-882F-AD9BE3223A75}">
      <dgm:prSet phldrT="[Texto]" custT="1"/>
      <dgm:spPr/>
      <dgm:t>
        <a:bodyPr/>
        <a:lstStyle/>
        <a:p>
          <a:r>
            <a:rPr lang="es-GT" sz="1300" dirty="0" smtClean="0"/>
            <a:t>Zonas Intermedias reciben 2 tipos de información:</a:t>
          </a:r>
        </a:p>
        <a:p>
          <a:r>
            <a:rPr lang="es-GT" sz="1300" dirty="0" smtClean="0"/>
            <a:t>1.-De la Corteza Cerebral motora y núcleo rojo(mesencéfalo) – </a:t>
          </a:r>
          <a:r>
            <a:rPr lang="es-GT" sz="1300" b="1" i="1" dirty="0" smtClean="0"/>
            <a:t>plan pretendido de movimientos</a:t>
          </a:r>
          <a:r>
            <a:rPr lang="es-GT" sz="1300" dirty="0" smtClean="0"/>
            <a:t>-</a:t>
          </a:r>
        </a:p>
        <a:p>
          <a:r>
            <a:rPr lang="es-GT" sz="1300" dirty="0" smtClean="0"/>
            <a:t>2.- De </a:t>
          </a:r>
          <a:r>
            <a:rPr lang="es-GT" sz="1300" b="1" i="1" dirty="0" err="1" smtClean="0"/>
            <a:t>feedback</a:t>
          </a:r>
          <a:r>
            <a:rPr lang="es-GT" sz="1300" b="0" i="0" dirty="0" smtClean="0"/>
            <a:t> que viene de </a:t>
          </a:r>
          <a:r>
            <a:rPr lang="es-GT" sz="1300" b="0" i="0" dirty="0" err="1" smtClean="0"/>
            <a:t>propiorreceptores</a:t>
          </a:r>
          <a:r>
            <a:rPr lang="es-GT" sz="1300" b="0" i="0" dirty="0" smtClean="0"/>
            <a:t> (periféricos) </a:t>
          </a:r>
          <a:r>
            <a:rPr lang="es-GT" sz="1300" b="1" i="1" dirty="0" smtClean="0"/>
            <a:t>–movimientos </a:t>
          </a:r>
          <a:r>
            <a:rPr lang="es-GT" sz="1300" b="1" i="1" u="sng" dirty="0" smtClean="0"/>
            <a:t>reales</a:t>
          </a:r>
          <a:r>
            <a:rPr lang="es-GT" sz="1300" b="1" i="1" dirty="0" smtClean="0"/>
            <a:t>-</a:t>
          </a:r>
          <a:endParaRPr lang="es-ES" sz="1300" b="1" i="1" dirty="0"/>
        </a:p>
      </dgm:t>
    </dgm:pt>
    <dgm:pt modelId="{6AEFF1A2-8C7F-4320-93C1-C2A000693859}" type="parTrans" cxnId="{80CD4552-134A-4DAE-B156-261193C25DFD}">
      <dgm:prSet/>
      <dgm:spPr/>
      <dgm:t>
        <a:bodyPr/>
        <a:lstStyle/>
        <a:p>
          <a:endParaRPr lang="es-ES" sz="1300"/>
        </a:p>
      </dgm:t>
    </dgm:pt>
    <dgm:pt modelId="{B11CD213-AD40-49D5-8E1B-F4F6F45DEA3E}" type="sibTrans" cxnId="{80CD4552-134A-4DAE-B156-261193C25DFD}">
      <dgm:prSet/>
      <dgm:spPr/>
      <dgm:t>
        <a:bodyPr/>
        <a:lstStyle/>
        <a:p>
          <a:endParaRPr lang="es-ES" sz="1300"/>
        </a:p>
      </dgm:t>
    </dgm:pt>
    <dgm:pt modelId="{073CFDA4-F72B-4865-905F-7D011DC5CA30}">
      <dgm:prSet phldrT="[Texto]" custT="1"/>
      <dgm:spPr/>
      <dgm:t>
        <a:bodyPr/>
        <a:lstStyle/>
        <a:p>
          <a:r>
            <a:rPr lang="es-GT" sz="1300" dirty="0" smtClean="0"/>
            <a:t>Ya que la Zona Intermedia </a:t>
          </a:r>
          <a:r>
            <a:rPr lang="es-GT" sz="1300" i="1" dirty="0" smtClean="0"/>
            <a:t>contrastó</a:t>
          </a:r>
          <a:r>
            <a:rPr lang="es-GT" sz="1300" i="0" dirty="0" smtClean="0"/>
            <a:t>, las CNP del núcleo interpuesto envía eferentes </a:t>
          </a:r>
          <a:r>
            <a:rPr lang="es-GT" sz="1300" b="1" i="0" dirty="0" smtClean="0"/>
            <a:t>correctoras </a:t>
          </a:r>
          <a:r>
            <a:rPr lang="es-GT" sz="1300" b="0" i="0" dirty="0" smtClean="0"/>
            <a:t>hacia</a:t>
          </a:r>
          <a:r>
            <a:rPr lang="es-GT" sz="1300" b="1" i="0" dirty="0" smtClean="0"/>
            <a:t>: </a:t>
          </a:r>
          <a:r>
            <a:rPr lang="es-GT" sz="1300" b="0" i="0" dirty="0" smtClean="0"/>
            <a:t> 1.- Corteza Cerebral Motora a través del Tálamo y 2.- Porción inferior del núcleo rojo (</a:t>
          </a:r>
          <a:r>
            <a:rPr lang="es-GT" sz="1300" b="0" i="0" dirty="0" err="1" smtClean="0"/>
            <a:t>magnocelular</a:t>
          </a:r>
          <a:r>
            <a:rPr lang="es-GT" sz="1300" b="0" i="0" dirty="0" smtClean="0"/>
            <a:t>) que origina el haz </a:t>
          </a:r>
          <a:r>
            <a:rPr lang="es-GT" sz="1300" b="0" i="1" dirty="0" err="1" smtClean="0"/>
            <a:t>rubroespinal</a:t>
          </a:r>
          <a:r>
            <a:rPr lang="es-GT" sz="1300" b="0" i="1" dirty="0" smtClean="0"/>
            <a:t> que se suma al </a:t>
          </a:r>
          <a:r>
            <a:rPr lang="es-GT" sz="1300" b="0" i="1" dirty="0" err="1" smtClean="0"/>
            <a:t>corticespinal</a:t>
          </a:r>
          <a:r>
            <a:rPr lang="es-GT" sz="1300" b="0" i="1" dirty="0" smtClean="0"/>
            <a:t> (manos y dedos)</a:t>
          </a:r>
          <a:endParaRPr lang="es-ES" sz="1300" dirty="0"/>
        </a:p>
      </dgm:t>
    </dgm:pt>
    <dgm:pt modelId="{A49D99BF-C418-4A06-8EFF-1B78282CA4C0}" type="parTrans" cxnId="{380A327E-348F-4A8A-87CD-4BA030AD0BF0}">
      <dgm:prSet/>
      <dgm:spPr/>
      <dgm:t>
        <a:bodyPr/>
        <a:lstStyle/>
        <a:p>
          <a:endParaRPr lang="es-ES" sz="1300"/>
        </a:p>
      </dgm:t>
    </dgm:pt>
    <dgm:pt modelId="{233F69C8-F3BB-424F-AE3A-E481EE55FBD2}" type="sibTrans" cxnId="{380A327E-348F-4A8A-87CD-4BA030AD0BF0}">
      <dgm:prSet/>
      <dgm:spPr/>
      <dgm:t>
        <a:bodyPr/>
        <a:lstStyle/>
        <a:p>
          <a:endParaRPr lang="es-ES" sz="1300"/>
        </a:p>
      </dgm:t>
    </dgm:pt>
    <dgm:pt modelId="{718D65C6-A7F2-46F6-9494-ACD6BABF6683}">
      <dgm:prSet phldrT="[Texto]" custT="1"/>
      <dgm:spPr/>
      <dgm:t>
        <a:bodyPr/>
        <a:lstStyle/>
        <a:p>
          <a:r>
            <a:rPr lang="es-GT" sz="1300" dirty="0" smtClean="0"/>
            <a:t>Permite movimientos coordinados y suaves en lo más distal de las extremidades</a:t>
          </a:r>
          <a:endParaRPr lang="es-ES" sz="1300" dirty="0"/>
        </a:p>
      </dgm:t>
    </dgm:pt>
    <dgm:pt modelId="{819407AC-DF67-4EC7-8C8C-E8407C202C64}" type="parTrans" cxnId="{D2957C82-8A8E-4BB0-9DCE-775E39F08A18}">
      <dgm:prSet/>
      <dgm:spPr/>
      <dgm:t>
        <a:bodyPr/>
        <a:lstStyle/>
        <a:p>
          <a:endParaRPr lang="es-ES" sz="1300"/>
        </a:p>
      </dgm:t>
    </dgm:pt>
    <dgm:pt modelId="{D7C39A92-2BB9-4D6A-A0EA-739822BA3140}" type="sibTrans" cxnId="{D2957C82-8A8E-4BB0-9DCE-775E39F08A18}">
      <dgm:prSet/>
      <dgm:spPr/>
      <dgm:t>
        <a:bodyPr/>
        <a:lstStyle/>
        <a:p>
          <a:endParaRPr lang="es-ES"/>
        </a:p>
      </dgm:t>
    </dgm:pt>
    <dgm:pt modelId="{FC1E54C1-FF96-4C18-90CB-0C55DD8A915E}">
      <dgm:prSet phldrT="[Texto]" custT="1"/>
      <dgm:spPr/>
      <dgm:t>
        <a:bodyPr/>
        <a:lstStyle/>
        <a:p>
          <a:r>
            <a:rPr lang="es-GT" sz="1300" dirty="0" smtClean="0"/>
            <a:t>El complejo oliva inferior – CP también recibe información que contrasta y ayudan al aprendizaje </a:t>
          </a:r>
          <a:r>
            <a:rPr lang="es-GT" sz="1300" dirty="0" err="1" smtClean="0"/>
            <a:t>cerebeloso</a:t>
          </a:r>
          <a:endParaRPr lang="es-ES" sz="1300" dirty="0"/>
        </a:p>
      </dgm:t>
    </dgm:pt>
    <dgm:pt modelId="{2C211B32-BADF-47E9-8158-1E2B56D842E0}" type="parTrans" cxnId="{F8AE8372-0780-405B-A8DA-311CE014E837}">
      <dgm:prSet/>
      <dgm:spPr/>
      <dgm:t>
        <a:bodyPr/>
        <a:lstStyle/>
        <a:p>
          <a:endParaRPr lang="es-ES" sz="1300"/>
        </a:p>
      </dgm:t>
    </dgm:pt>
    <dgm:pt modelId="{DFE3A248-581F-41C6-A64E-A5E01A0877B7}" type="sibTrans" cxnId="{F8AE8372-0780-405B-A8DA-311CE014E837}">
      <dgm:prSet/>
      <dgm:spPr/>
      <dgm:t>
        <a:bodyPr/>
        <a:lstStyle/>
        <a:p>
          <a:endParaRPr lang="es-ES" sz="1300"/>
        </a:p>
      </dgm:t>
    </dgm:pt>
    <dgm:pt modelId="{C297CD08-42A2-41FC-8B8B-E0A633BD1153}">
      <dgm:prSet phldrT="[Texto]" custT="1"/>
      <dgm:spPr/>
      <dgm:t>
        <a:bodyPr/>
        <a:lstStyle/>
        <a:p>
          <a:r>
            <a:rPr lang="es-GT" sz="1300" dirty="0" smtClean="0"/>
            <a:t>Este Haz </a:t>
          </a:r>
          <a:r>
            <a:rPr lang="es-GT" sz="1300" dirty="0" err="1" smtClean="0"/>
            <a:t>Espinocerebeloso</a:t>
          </a:r>
          <a:r>
            <a:rPr lang="es-GT" sz="1300" dirty="0" smtClean="0"/>
            <a:t> se divide en 2:</a:t>
          </a:r>
        </a:p>
        <a:p>
          <a:r>
            <a:rPr lang="es-GT" sz="1300" dirty="0" smtClean="0"/>
            <a:t>1.-Ventral: manda una </a:t>
          </a:r>
          <a:r>
            <a:rPr lang="es-GT" sz="1300" i="1" u="sng" dirty="0" smtClean="0"/>
            <a:t>copia exacta</a:t>
          </a:r>
          <a:r>
            <a:rPr lang="es-GT" sz="1300" i="0" u="none" dirty="0" smtClean="0"/>
            <a:t> de la salida que les llegó a las Motoneuronas anteriores</a:t>
          </a:r>
        </a:p>
        <a:p>
          <a:r>
            <a:rPr lang="es-GT" sz="1300" i="0" u="none" dirty="0" smtClean="0"/>
            <a:t>2.- Dorsal: manda información de los receptores periférico(husos, OTG)</a:t>
          </a:r>
          <a:endParaRPr lang="es-ES" sz="1300" dirty="0"/>
        </a:p>
      </dgm:t>
    </dgm:pt>
    <dgm:pt modelId="{608C5B02-66E7-49F1-933C-226955776F5D}" type="parTrans" cxnId="{EF53D3B8-D035-4FA2-8E2D-DD241447CFC1}">
      <dgm:prSet/>
      <dgm:spPr/>
      <dgm:t>
        <a:bodyPr/>
        <a:lstStyle/>
        <a:p>
          <a:endParaRPr lang="es-ES" sz="1300"/>
        </a:p>
      </dgm:t>
    </dgm:pt>
    <dgm:pt modelId="{B301FC17-A044-4D42-9776-679D1A4F4636}" type="sibTrans" cxnId="{EF53D3B8-D035-4FA2-8E2D-DD241447CFC1}">
      <dgm:prSet/>
      <dgm:spPr/>
      <dgm:t>
        <a:bodyPr/>
        <a:lstStyle/>
        <a:p>
          <a:endParaRPr lang="es-ES" sz="1300"/>
        </a:p>
      </dgm:t>
    </dgm:pt>
    <dgm:pt modelId="{2401424F-FC36-407E-8CA8-D004FC0D86EF}">
      <dgm:prSet phldrT="[Texto]" custT="1"/>
      <dgm:spPr/>
      <dgm:t>
        <a:bodyPr/>
        <a:lstStyle/>
        <a:p>
          <a:r>
            <a:rPr lang="es-GT" sz="1300" dirty="0" smtClean="0"/>
            <a:t>Contrasta la </a:t>
          </a:r>
          <a:r>
            <a:rPr lang="es-GT" sz="1300" i="1" u="sng" dirty="0" smtClean="0"/>
            <a:t>intención </a:t>
          </a:r>
          <a:r>
            <a:rPr lang="es-GT" sz="1300" dirty="0" smtClean="0"/>
            <a:t>que está almacenada en la corteza y llega al cerebelo por el haz </a:t>
          </a:r>
          <a:r>
            <a:rPr lang="es-GT" sz="1300" b="1" dirty="0" err="1" smtClean="0"/>
            <a:t>Corticopontocerebeloso</a:t>
          </a:r>
          <a:r>
            <a:rPr lang="es-GT" sz="1300" b="1" dirty="0" smtClean="0"/>
            <a:t> CON la información periférica por medio del haz </a:t>
          </a:r>
          <a:r>
            <a:rPr lang="es-GT" sz="1300" b="1" dirty="0" err="1" smtClean="0"/>
            <a:t>Espinocerebeloso</a:t>
          </a:r>
          <a:endParaRPr lang="es-ES" sz="1300" b="1" dirty="0"/>
        </a:p>
      </dgm:t>
    </dgm:pt>
    <dgm:pt modelId="{1D472774-B008-4CE4-910D-A1FA192F2783}" type="parTrans" cxnId="{6023AC92-3095-4F7F-988F-2657CF50CD23}">
      <dgm:prSet/>
      <dgm:spPr/>
      <dgm:t>
        <a:bodyPr/>
        <a:lstStyle/>
        <a:p>
          <a:endParaRPr lang="es-ES" sz="1300"/>
        </a:p>
      </dgm:t>
    </dgm:pt>
    <dgm:pt modelId="{89C0EBC6-2F20-452B-84BC-D5C4EC95CCA4}" type="sibTrans" cxnId="{6023AC92-3095-4F7F-988F-2657CF50CD23}">
      <dgm:prSet/>
      <dgm:spPr/>
      <dgm:t>
        <a:bodyPr/>
        <a:lstStyle/>
        <a:p>
          <a:endParaRPr lang="es-ES" sz="1300"/>
        </a:p>
      </dgm:t>
    </dgm:pt>
    <dgm:pt modelId="{02285E06-5E0B-4183-AA3E-82286F9C1807}" type="pres">
      <dgm:prSet presAssocID="{56AB20A0-5294-4AD8-80D6-B41398489243}" presName="Name0" presStyleCnt="0">
        <dgm:presLayoutVars>
          <dgm:dir/>
          <dgm:resizeHandles/>
        </dgm:presLayoutVars>
      </dgm:prSet>
      <dgm:spPr/>
      <dgm:t>
        <a:bodyPr/>
        <a:lstStyle/>
        <a:p>
          <a:endParaRPr lang="es-ES"/>
        </a:p>
      </dgm:t>
    </dgm:pt>
    <dgm:pt modelId="{BC13D3AF-AC45-41D6-BD6C-FCF850102F5E}" type="pres">
      <dgm:prSet presAssocID="{C9CC1D1C-A2F6-4FBA-882F-AD9BE3223A75}" presName="compNode" presStyleCnt="0"/>
      <dgm:spPr/>
    </dgm:pt>
    <dgm:pt modelId="{8E7A1C65-452D-40C1-B6D7-D9B1DB7B80E9}" type="pres">
      <dgm:prSet presAssocID="{C9CC1D1C-A2F6-4FBA-882F-AD9BE3223A75}" presName="dummyConnPt" presStyleCnt="0"/>
      <dgm:spPr/>
    </dgm:pt>
    <dgm:pt modelId="{E608153D-203F-4E71-8F41-BC5AF73B9D00}" type="pres">
      <dgm:prSet presAssocID="{C9CC1D1C-A2F6-4FBA-882F-AD9BE3223A75}" presName="node" presStyleLbl="node1" presStyleIdx="0" presStyleCnt="6" custScaleX="189490" custScaleY="123879">
        <dgm:presLayoutVars>
          <dgm:bulletEnabled val="1"/>
        </dgm:presLayoutVars>
      </dgm:prSet>
      <dgm:spPr/>
      <dgm:t>
        <a:bodyPr/>
        <a:lstStyle/>
        <a:p>
          <a:endParaRPr lang="es-ES"/>
        </a:p>
      </dgm:t>
    </dgm:pt>
    <dgm:pt modelId="{41CF1AA4-236C-43BE-88B1-F4D0E59ABDD7}" type="pres">
      <dgm:prSet presAssocID="{B11CD213-AD40-49D5-8E1B-F4F6F45DEA3E}" presName="sibTrans" presStyleLbl="bgSibTrans2D1" presStyleIdx="0" presStyleCnt="5"/>
      <dgm:spPr/>
      <dgm:t>
        <a:bodyPr/>
        <a:lstStyle/>
        <a:p>
          <a:endParaRPr lang="es-ES"/>
        </a:p>
      </dgm:t>
    </dgm:pt>
    <dgm:pt modelId="{060EF3DA-FF66-406B-BD98-4294C5DA9BB1}" type="pres">
      <dgm:prSet presAssocID="{073CFDA4-F72B-4865-905F-7D011DC5CA30}" presName="compNode" presStyleCnt="0"/>
      <dgm:spPr/>
    </dgm:pt>
    <dgm:pt modelId="{0EF7E7AC-FFC3-4918-B5AF-CA4C349232B6}" type="pres">
      <dgm:prSet presAssocID="{073CFDA4-F72B-4865-905F-7D011DC5CA30}" presName="dummyConnPt" presStyleCnt="0"/>
      <dgm:spPr/>
    </dgm:pt>
    <dgm:pt modelId="{F764095F-3694-4F63-AECD-258F4E5C7171}" type="pres">
      <dgm:prSet presAssocID="{073CFDA4-F72B-4865-905F-7D011DC5CA30}" presName="node" presStyleLbl="node1" presStyleIdx="1" presStyleCnt="6" custScaleX="197902" custScaleY="134605">
        <dgm:presLayoutVars>
          <dgm:bulletEnabled val="1"/>
        </dgm:presLayoutVars>
      </dgm:prSet>
      <dgm:spPr/>
      <dgm:t>
        <a:bodyPr/>
        <a:lstStyle/>
        <a:p>
          <a:endParaRPr lang="es-ES"/>
        </a:p>
      </dgm:t>
    </dgm:pt>
    <dgm:pt modelId="{42A0598C-4305-44A3-B230-C708A3944C7B}" type="pres">
      <dgm:prSet presAssocID="{233F69C8-F3BB-424F-AE3A-E481EE55FBD2}" presName="sibTrans" presStyleLbl="bgSibTrans2D1" presStyleIdx="1" presStyleCnt="5"/>
      <dgm:spPr/>
      <dgm:t>
        <a:bodyPr/>
        <a:lstStyle/>
        <a:p>
          <a:endParaRPr lang="es-ES"/>
        </a:p>
      </dgm:t>
    </dgm:pt>
    <dgm:pt modelId="{4F14BBD6-48E5-4392-8C9F-94124C34952F}" type="pres">
      <dgm:prSet presAssocID="{718D65C6-A7F2-46F6-9494-ACD6BABF6683}" presName="compNode" presStyleCnt="0"/>
      <dgm:spPr/>
    </dgm:pt>
    <dgm:pt modelId="{76192D4A-B0C7-4744-9F91-AD8CAAFDADE7}" type="pres">
      <dgm:prSet presAssocID="{718D65C6-A7F2-46F6-9494-ACD6BABF6683}" presName="dummyConnPt" presStyleCnt="0"/>
      <dgm:spPr/>
    </dgm:pt>
    <dgm:pt modelId="{6B90DCF2-E445-4E71-994B-72F0513E8E6C}" type="pres">
      <dgm:prSet presAssocID="{718D65C6-A7F2-46F6-9494-ACD6BABF6683}" presName="node" presStyleLbl="node1" presStyleIdx="2" presStyleCnt="6" custScaleX="191497" custScaleY="73736">
        <dgm:presLayoutVars>
          <dgm:bulletEnabled val="1"/>
        </dgm:presLayoutVars>
      </dgm:prSet>
      <dgm:spPr/>
      <dgm:t>
        <a:bodyPr/>
        <a:lstStyle/>
        <a:p>
          <a:endParaRPr lang="es-ES"/>
        </a:p>
      </dgm:t>
    </dgm:pt>
    <dgm:pt modelId="{BE4794D4-BC92-436D-92EB-FC26BDCC9044}" type="pres">
      <dgm:prSet presAssocID="{D7C39A92-2BB9-4D6A-A0EA-739822BA3140}" presName="sibTrans" presStyleLbl="bgSibTrans2D1" presStyleIdx="2" presStyleCnt="5" custLinFactY="108828" custLinFactNeighborX="16527" custLinFactNeighborY="200000"/>
      <dgm:spPr/>
      <dgm:t>
        <a:bodyPr/>
        <a:lstStyle/>
        <a:p>
          <a:endParaRPr lang="es-ES"/>
        </a:p>
      </dgm:t>
    </dgm:pt>
    <dgm:pt modelId="{AF260E2E-1EEB-400F-A3A0-952FC8C98A42}" type="pres">
      <dgm:prSet presAssocID="{FC1E54C1-FF96-4C18-90CB-0C55DD8A915E}" presName="compNode" presStyleCnt="0"/>
      <dgm:spPr/>
    </dgm:pt>
    <dgm:pt modelId="{29A270AD-EF25-4DD2-AAF2-6CD4C5D3A185}" type="pres">
      <dgm:prSet presAssocID="{FC1E54C1-FF96-4C18-90CB-0C55DD8A915E}" presName="dummyConnPt" presStyleCnt="0"/>
      <dgm:spPr/>
    </dgm:pt>
    <dgm:pt modelId="{237DA193-3E04-489B-A8D0-9387BB31ADC8}" type="pres">
      <dgm:prSet presAssocID="{FC1E54C1-FF96-4C18-90CB-0C55DD8A915E}" presName="node" presStyleLbl="node1" presStyleIdx="3" presStyleCnt="6" custScaleX="190884">
        <dgm:presLayoutVars>
          <dgm:bulletEnabled val="1"/>
        </dgm:presLayoutVars>
      </dgm:prSet>
      <dgm:spPr/>
      <dgm:t>
        <a:bodyPr/>
        <a:lstStyle/>
        <a:p>
          <a:endParaRPr lang="es-ES"/>
        </a:p>
      </dgm:t>
    </dgm:pt>
    <dgm:pt modelId="{62E72844-24BE-4829-AC37-F5D634CE7737}" type="pres">
      <dgm:prSet presAssocID="{DFE3A248-581F-41C6-A64E-A5E01A0877B7}" presName="sibTrans" presStyleLbl="bgSibTrans2D1" presStyleIdx="3" presStyleCnt="5" custLinFactNeighborX="93989"/>
      <dgm:spPr/>
      <dgm:t>
        <a:bodyPr/>
        <a:lstStyle/>
        <a:p>
          <a:endParaRPr lang="es-ES"/>
        </a:p>
      </dgm:t>
    </dgm:pt>
    <dgm:pt modelId="{0FB26512-1787-4479-A3BA-BFA23DE4E77A}" type="pres">
      <dgm:prSet presAssocID="{C297CD08-42A2-41FC-8B8B-E0A633BD1153}" presName="compNode" presStyleCnt="0"/>
      <dgm:spPr/>
    </dgm:pt>
    <dgm:pt modelId="{D0C86DD9-1A5F-488F-AE45-51304DC43E98}" type="pres">
      <dgm:prSet presAssocID="{C297CD08-42A2-41FC-8B8B-E0A633BD1153}" presName="dummyConnPt" presStyleCnt="0"/>
      <dgm:spPr/>
    </dgm:pt>
    <dgm:pt modelId="{721413A7-9B1B-4E94-B1CD-B71CAA6E2894}" type="pres">
      <dgm:prSet presAssocID="{C297CD08-42A2-41FC-8B8B-E0A633BD1153}" presName="node" presStyleLbl="node1" presStyleIdx="4" presStyleCnt="6" custScaleX="190785">
        <dgm:presLayoutVars>
          <dgm:bulletEnabled val="1"/>
        </dgm:presLayoutVars>
      </dgm:prSet>
      <dgm:spPr/>
      <dgm:t>
        <a:bodyPr/>
        <a:lstStyle/>
        <a:p>
          <a:endParaRPr lang="es-ES"/>
        </a:p>
      </dgm:t>
    </dgm:pt>
    <dgm:pt modelId="{0E8BE167-9EE6-4760-81E6-75D743065C45}" type="pres">
      <dgm:prSet presAssocID="{B301FC17-A044-4D42-9776-679D1A4F4636}" presName="sibTrans" presStyleLbl="bgSibTrans2D1" presStyleIdx="4" presStyleCnt="5" custLinFactNeighborX="96940"/>
      <dgm:spPr/>
      <dgm:t>
        <a:bodyPr/>
        <a:lstStyle/>
        <a:p>
          <a:endParaRPr lang="es-ES"/>
        </a:p>
      </dgm:t>
    </dgm:pt>
    <dgm:pt modelId="{FA42F109-9579-4EB1-9B6C-23CD2ED012B0}" type="pres">
      <dgm:prSet presAssocID="{2401424F-FC36-407E-8CA8-D004FC0D86EF}" presName="compNode" presStyleCnt="0"/>
      <dgm:spPr/>
    </dgm:pt>
    <dgm:pt modelId="{76D68056-F14C-4034-BCD4-5FFF945C1C55}" type="pres">
      <dgm:prSet presAssocID="{2401424F-FC36-407E-8CA8-D004FC0D86EF}" presName="dummyConnPt" presStyleCnt="0"/>
      <dgm:spPr/>
    </dgm:pt>
    <dgm:pt modelId="{390F0E92-6299-428E-A081-59D30BFFCF40}" type="pres">
      <dgm:prSet presAssocID="{2401424F-FC36-407E-8CA8-D004FC0D86EF}" presName="node" presStyleLbl="node1" presStyleIdx="5" presStyleCnt="6" custScaleX="192864" custScaleY="133015">
        <dgm:presLayoutVars>
          <dgm:bulletEnabled val="1"/>
        </dgm:presLayoutVars>
      </dgm:prSet>
      <dgm:spPr/>
      <dgm:t>
        <a:bodyPr/>
        <a:lstStyle/>
        <a:p>
          <a:endParaRPr lang="es-ES"/>
        </a:p>
      </dgm:t>
    </dgm:pt>
  </dgm:ptLst>
  <dgm:cxnLst>
    <dgm:cxn modelId="{C81D2535-3850-4D50-BDE4-562FA748414B}" type="presOf" srcId="{C9CC1D1C-A2F6-4FBA-882F-AD9BE3223A75}" destId="{E608153D-203F-4E71-8F41-BC5AF73B9D00}" srcOrd="0" destOrd="0" presId="urn:microsoft.com/office/officeart/2005/8/layout/bProcess4"/>
    <dgm:cxn modelId="{726AFFF3-292C-4011-8F12-34B386DAD93A}" type="presOf" srcId="{FC1E54C1-FF96-4C18-90CB-0C55DD8A915E}" destId="{237DA193-3E04-489B-A8D0-9387BB31ADC8}" srcOrd="0" destOrd="0" presId="urn:microsoft.com/office/officeart/2005/8/layout/bProcess4"/>
    <dgm:cxn modelId="{53540CA8-763C-49D2-80F5-8997D3FC9BEC}" type="presOf" srcId="{718D65C6-A7F2-46F6-9494-ACD6BABF6683}" destId="{6B90DCF2-E445-4E71-994B-72F0513E8E6C}" srcOrd="0" destOrd="0" presId="urn:microsoft.com/office/officeart/2005/8/layout/bProcess4"/>
    <dgm:cxn modelId="{D317C02A-C2C1-4199-936E-725021A0ED11}" type="presOf" srcId="{073CFDA4-F72B-4865-905F-7D011DC5CA30}" destId="{F764095F-3694-4F63-AECD-258F4E5C7171}" srcOrd="0" destOrd="0" presId="urn:microsoft.com/office/officeart/2005/8/layout/bProcess4"/>
    <dgm:cxn modelId="{6023AC92-3095-4F7F-988F-2657CF50CD23}" srcId="{56AB20A0-5294-4AD8-80D6-B41398489243}" destId="{2401424F-FC36-407E-8CA8-D004FC0D86EF}" srcOrd="5" destOrd="0" parTransId="{1D472774-B008-4CE4-910D-A1FA192F2783}" sibTransId="{89C0EBC6-2F20-452B-84BC-D5C4EC95CCA4}"/>
    <dgm:cxn modelId="{B537E7AF-ABAC-464A-A2F2-3AFAFEB39384}" type="presOf" srcId="{DFE3A248-581F-41C6-A64E-A5E01A0877B7}" destId="{62E72844-24BE-4829-AC37-F5D634CE7737}" srcOrd="0" destOrd="0" presId="urn:microsoft.com/office/officeart/2005/8/layout/bProcess4"/>
    <dgm:cxn modelId="{BE7138CE-EE90-4450-9806-733A9BC3C264}" type="presOf" srcId="{D7C39A92-2BB9-4D6A-A0EA-739822BA3140}" destId="{BE4794D4-BC92-436D-92EB-FC26BDCC9044}" srcOrd="0" destOrd="0" presId="urn:microsoft.com/office/officeart/2005/8/layout/bProcess4"/>
    <dgm:cxn modelId="{380A327E-348F-4A8A-87CD-4BA030AD0BF0}" srcId="{56AB20A0-5294-4AD8-80D6-B41398489243}" destId="{073CFDA4-F72B-4865-905F-7D011DC5CA30}" srcOrd="1" destOrd="0" parTransId="{A49D99BF-C418-4A06-8EFF-1B78282CA4C0}" sibTransId="{233F69C8-F3BB-424F-AE3A-E481EE55FBD2}"/>
    <dgm:cxn modelId="{A3107589-229F-47DA-A6F1-F565D2426402}" type="presOf" srcId="{B301FC17-A044-4D42-9776-679D1A4F4636}" destId="{0E8BE167-9EE6-4760-81E6-75D743065C45}" srcOrd="0" destOrd="0" presId="urn:microsoft.com/office/officeart/2005/8/layout/bProcess4"/>
    <dgm:cxn modelId="{C7D90F00-FB0C-4167-B171-DCADAE87A653}" type="presOf" srcId="{2401424F-FC36-407E-8CA8-D004FC0D86EF}" destId="{390F0E92-6299-428E-A081-59D30BFFCF40}" srcOrd="0" destOrd="0" presId="urn:microsoft.com/office/officeart/2005/8/layout/bProcess4"/>
    <dgm:cxn modelId="{ABAFC45C-FF06-41EB-8C1A-F734A33C8D99}" type="presOf" srcId="{B11CD213-AD40-49D5-8E1B-F4F6F45DEA3E}" destId="{41CF1AA4-236C-43BE-88B1-F4D0E59ABDD7}" srcOrd="0" destOrd="0" presId="urn:microsoft.com/office/officeart/2005/8/layout/bProcess4"/>
    <dgm:cxn modelId="{EF53D3B8-D035-4FA2-8E2D-DD241447CFC1}" srcId="{56AB20A0-5294-4AD8-80D6-B41398489243}" destId="{C297CD08-42A2-41FC-8B8B-E0A633BD1153}" srcOrd="4" destOrd="0" parTransId="{608C5B02-66E7-49F1-933C-226955776F5D}" sibTransId="{B301FC17-A044-4D42-9776-679D1A4F4636}"/>
    <dgm:cxn modelId="{1BB90383-E3E0-4115-B831-EF4C6A8B018C}" type="presOf" srcId="{C297CD08-42A2-41FC-8B8B-E0A633BD1153}" destId="{721413A7-9B1B-4E94-B1CD-B71CAA6E2894}" srcOrd="0" destOrd="0" presId="urn:microsoft.com/office/officeart/2005/8/layout/bProcess4"/>
    <dgm:cxn modelId="{880A73AE-0ACD-4908-A06A-F1EA4790FF8A}" type="presOf" srcId="{233F69C8-F3BB-424F-AE3A-E481EE55FBD2}" destId="{42A0598C-4305-44A3-B230-C708A3944C7B}" srcOrd="0" destOrd="0" presId="urn:microsoft.com/office/officeart/2005/8/layout/bProcess4"/>
    <dgm:cxn modelId="{80CD4552-134A-4DAE-B156-261193C25DFD}" srcId="{56AB20A0-5294-4AD8-80D6-B41398489243}" destId="{C9CC1D1C-A2F6-4FBA-882F-AD9BE3223A75}" srcOrd="0" destOrd="0" parTransId="{6AEFF1A2-8C7F-4320-93C1-C2A000693859}" sibTransId="{B11CD213-AD40-49D5-8E1B-F4F6F45DEA3E}"/>
    <dgm:cxn modelId="{D2957C82-8A8E-4BB0-9DCE-775E39F08A18}" srcId="{56AB20A0-5294-4AD8-80D6-B41398489243}" destId="{718D65C6-A7F2-46F6-9494-ACD6BABF6683}" srcOrd="2" destOrd="0" parTransId="{819407AC-DF67-4EC7-8C8C-E8407C202C64}" sibTransId="{D7C39A92-2BB9-4D6A-A0EA-739822BA3140}"/>
    <dgm:cxn modelId="{D81C75EC-3F3F-4F23-8EF6-40EA263C1A0B}" type="presOf" srcId="{56AB20A0-5294-4AD8-80D6-B41398489243}" destId="{02285E06-5E0B-4183-AA3E-82286F9C1807}" srcOrd="0" destOrd="0" presId="urn:microsoft.com/office/officeart/2005/8/layout/bProcess4"/>
    <dgm:cxn modelId="{F8AE8372-0780-405B-A8DA-311CE014E837}" srcId="{56AB20A0-5294-4AD8-80D6-B41398489243}" destId="{FC1E54C1-FF96-4C18-90CB-0C55DD8A915E}" srcOrd="3" destOrd="0" parTransId="{2C211B32-BADF-47E9-8158-1E2B56D842E0}" sibTransId="{DFE3A248-581F-41C6-A64E-A5E01A0877B7}"/>
    <dgm:cxn modelId="{75CF8685-4D5B-46CE-A9F0-48D3D72BC19B}" type="presParOf" srcId="{02285E06-5E0B-4183-AA3E-82286F9C1807}" destId="{BC13D3AF-AC45-41D6-BD6C-FCF850102F5E}" srcOrd="0" destOrd="0" presId="urn:microsoft.com/office/officeart/2005/8/layout/bProcess4"/>
    <dgm:cxn modelId="{757E18B1-77C7-414A-A930-F754BB711151}" type="presParOf" srcId="{BC13D3AF-AC45-41D6-BD6C-FCF850102F5E}" destId="{8E7A1C65-452D-40C1-B6D7-D9B1DB7B80E9}" srcOrd="0" destOrd="0" presId="urn:microsoft.com/office/officeart/2005/8/layout/bProcess4"/>
    <dgm:cxn modelId="{1C769EC1-78E6-46C9-8BDD-A2E1E897CCB3}" type="presParOf" srcId="{BC13D3AF-AC45-41D6-BD6C-FCF850102F5E}" destId="{E608153D-203F-4E71-8F41-BC5AF73B9D00}" srcOrd="1" destOrd="0" presId="urn:microsoft.com/office/officeart/2005/8/layout/bProcess4"/>
    <dgm:cxn modelId="{3A4C2561-B230-4945-ACC9-64A50BA41037}" type="presParOf" srcId="{02285E06-5E0B-4183-AA3E-82286F9C1807}" destId="{41CF1AA4-236C-43BE-88B1-F4D0E59ABDD7}" srcOrd="1" destOrd="0" presId="urn:microsoft.com/office/officeart/2005/8/layout/bProcess4"/>
    <dgm:cxn modelId="{094BC1C7-16D2-4ED6-B778-9C26D8FA1252}" type="presParOf" srcId="{02285E06-5E0B-4183-AA3E-82286F9C1807}" destId="{060EF3DA-FF66-406B-BD98-4294C5DA9BB1}" srcOrd="2" destOrd="0" presId="urn:microsoft.com/office/officeart/2005/8/layout/bProcess4"/>
    <dgm:cxn modelId="{AD7F5B6C-770A-46A0-8E2E-4E0F910521ED}" type="presParOf" srcId="{060EF3DA-FF66-406B-BD98-4294C5DA9BB1}" destId="{0EF7E7AC-FFC3-4918-B5AF-CA4C349232B6}" srcOrd="0" destOrd="0" presId="urn:microsoft.com/office/officeart/2005/8/layout/bProcess4"/>
    <dgm:cxn modelId="{D6BCFDB8-9DB1-4AC5-93F1-6A0738F89674}" type="presParOf" srcId="{060EF3DA-FF66-406B-BD98-4294C5DA9BB1}" destId="{F764095F-3694-4F63-AECD-258F4E5C7171}" srcOrd="1" destOrd="0" presId="urn:microsoft.com/office/officeart/2005/8/layout/bProcess4"/>
    <dgm:cxn modelId="{861F6A0A-73EC-4EE3-A32F-196A27B697A4}" type="presParOf" srcId="{02285E06-5E0B-4183-AA3E-82286F9C1807}" destId="{42A0598C-4305-44A3-B230-C708A3944C7B}" srcOrd="3" destOrd="0" presId="urn:microsoft.com/office/officeart/2005/8/layout/bProcess4"/>
    <dgm:cxn modelId="{0F969240-BE4E-4296-8AD6-046BB147AFBD}" type="presParOf" srcId="{02285E06-5E0B-4183-AA3E-82286F9C1807}" destId="{4F14BBD6-48E5-4392-8C9F-94124C34952F}" srcOrd="4" destOrd="0" presId="urn:microsoft.com/office/officeart/2005/8/layout/bProcess4"/>
    <dgm:cxn modelId="{8077229A-CDA4-49A2-8A27-58A701457E9F}" type="presParOf" srcId="{4F14BBD6-48E5-4392-8C9F-94124C34952F}" destId="{76192D4A-B0C7-4744-9F91-AD8CAAFDADE7}" srcOrd="0" destOrd="0" presId="urn:microsoft.com/office/officeart/2005/8/layout/bProcess4"/>
    <dgm:cxn modelId="{9D6CE659-EEC1-4CAD-82E2-6693FA116734}" type="presParOf" srcId="{4F14BBD6-48E5-4392-8C9F-94124C34952F}" destId="{6B90DCF2-E445-4E71-994B-72F0513E8E6C}" srcOrd="1" destOrd="0" presId="urn:microsoft.com/office/officeart/2005/8/layout/bProcess4"/>
    <dgm:cxn modelId="{B58731F4-1340-472B-91D5-7CA376454FF4}" type="presParOf" srcId="{02285E06-5E0B-4183-AA3E-82286F9C1807}" destId="{BE4794D4-BC92-436D-92EB-FC26BDCC9044}" srcOrd="5" destOrd="0" presId="urn:microsoft.com/office/officeart/2005/8/layout/bProcess4"/>
    <dgm:cxn modelId="{364EC3E1-DB92-4833-BFF6-7E4FC7BF7BFD}" type="presParOf" srcId="{02285E06-5E0B-4183-AA3E-82286F9C1807}" destId="{AF260E2E-1EEB-400F-A3A0-952FC8C98A42}" srcOrd="6" destOrd="0" presId="urn:microsoft.com/office/officeart/2005/8/layout/bProcess4"/>
    <dgm:cxn modelId="{A7898D49-B99F-4976-8A84-47D188A23A2C}" type="presParOf" srcId="{AF260E2E-1EEB-400F-A3A0-952FC8C98A42}" destId="{29A270AD-EF25-4DD2-AAF2-6CD4C5D3A185}" srcOrd="0" destOrd="0" presId="urn:microsoft.com/office/officeart/2005/8/layout/bProcess4"/>
    <dgm:cxn modelId="{879747A2-2048-43B0-BB63-57D33714E468}" type="presParOf" srcId="{AF260E2E-1EEB-400F-A3A0-952FC8C98A42}" destId="{237DA193-3E04-489B-A8D0-9387BB31ADC8}" srcOrd="1" destOrd="0" presId="urn:microsoft.com/office/officeart/2005/8/layout/bProcess4"/>
    <dgm:cxn modelId="{9A265D89-2384-4B9D-8957-DD182D357D75}" type="presParOf" srcId="{02285E06-5E0B-4183-AA3E-82286F9C1807}" destId="{62E72844-24BE-4829-AC37-F5D634CE7737}" srcOrd="7" destOrd="0" presId="urn:microsoft.com/office/officeart/2005/8/layout/bProcess4"/>
    <dgm:cxn modelId="{161F460A-0492-4570-92DF-E0AF657592BD}" type="presParOf" srcId="{02285E06-5E0B-4183-AA3E-82286F9C1807}" destId="{0FB26512-1787-4479-A3BA-BFA23DE4E77A}" srcOrd="8" destOrd="0" presId="urn:microsoft.com/office/officeart/2005/8/layout/bProcess4"/>
    <dgm:cxn modelId="{8E76E88F-1AE3-4197-AC5A-F6B7B5154B42}" type="presParOf" srcId="{0FB26512-1787-4479-A3BA-BFA23DE4E77A}" destId="{D0C86DD9-1A5F-488F-AE45-51304DC43E98}" srcOrd="0" destOrd="0" presId="urn:microsoft.com/office/officeart/2005/8/layout/bProcess4"/>
    <dgm:cxn modelId="{3FCE0302-D1DF-4E0B-9F1E-5E90D49B12F3}" type="presParOf" srcId="{0FB26512-1787-4479-A3BA-BFA23DE4E77A}" destId="{721413A7-9B1B-4E94-B1CD-B71CAA6E2894}" srcOrd="1" destOrd="0" presId="urn:microsoft.com/office/officeart/2005/8/layout/bProcess4"/>
    <dgm:cxn modelId="{99CDA9DB-6F43-4ECF-B4C1-A7F88B70F6E8}" type="presParOf" srcId="{02285E06-5E0B-4183-AA3E-82286F9C1807}" destId="{0E8BE167-9EE6-4760-81E6-75D743065C45}" srcOrd="9" destOrd="0" presId="urn:microsoft.com/office/officeart/2005/8/layout/bProcess4"/>
    <dgm:cxn modelId="{4973F9B5-E360-4807-B3F5-1FFB76BB2EA8}" type="presParOf" srcId="{02285E06-5E0B-4183-AA3E-82286F9C1807}" destId="{FA42F109-9579-4EB1-9B6C-23CD2ED012B0}" srcOrd="10" destOrd="0" presId="urn:microsoft.com/office/officeart/2005/8/layout/bProcess4"/>
    <dgm:cxn modelId="{171E98F1-2100-4C96-B4A9-85BBD3950714}" type="presParOf" srcId="{FA42F109-9579-4EB1-9B6C-23CD2ED012B0}" destId="{76D68056-F14C-4034-BCD4-5FFF945C1C55}" srcOrd="0" destOrd="0" presId="urn:microsoft.com/office/officeart/2005/8/layout/bProcess4"/>
    <dgm:cxn modelId="{5DAE1FCD-4AEF-4DF5-997D-EAF083FFCC8E}" type="presParOf" srcId="{FA42F109-9579-4EB1-9B6C-23CD2ED012B0}" destId="{390F0E92-6299-428E-A081-59D30BFFCF40}" srcOrd="1" destOrd="0" presId="urn:microsoft.com/office/officeart/2005/8/layout/b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C48FD3-D21A-4219-A5DC-DB1F5690AD36}" type="doc">
      <dgm:prSet loTypeId="urn:microsoft.com/office/officeart/2005/8/layout/process4" loCatId="list" qsTypeId="urn:microsoft.com/office/officeart/2005/8/quickstyle/3d3" qsCatId="3D" csTypeId="urn:microsoft.com/office/officeart/2005/8/colors/colorful5" csCatId="colorful" phldr="1"/>
      <dgm:spPr/>
      <dgm:t>
        <a:bodyPr/>
        <a:lstStyle/>
        <a:p>
          <a:endParaRPr lang="es-ES"/>
        </a:p>
      </dgm:t>
    </dgm:pt>
    <dgm:pt modelId="{EE03CE46-FE7E-480B-BF2D-C8342694973E}">
      <dgm:prSet phldrT="[Texto]"/>
      <dgm:spPr/>
      <dgm:t>
        <a:bodyPr/>
        <a:lstStyle/>
        <a:p>
          <a:r>
            <a:rPr lang="es-GT" dirty="0" smtClean="0"/>
            <a:t>Vías </a:t>
          </a:r>
          <a:r>
            <a:rPr lang="es-GT" dirty="0" err="1" smtClean="0"/>
            <a:t>Dopaminérgicas</a:t>
          </a:r>
          <a:endParaRPr lang="es-ES" dirty="0"/>
        </a:p>
      </dgm:t>
    </dgm:pt>
    <dgm:pt modelId="{D9B1DF8F-CCB5-465B-BAF2-75E635A05E10}" type="parTrans" cxnId="{F0DA4C45-6B9B-476B-9A82-8899BEE8841E}">
      <dgm:prSet/>
      <dgm:spPr/>
      <dgm:t>
        <a:bodyPr/>
        <a:lstStyle/>
        <a:p>
          <a:endParaRPr lang="es-ES"/>
        </a:p>
      </dgm:t>
    </dgm:pt>
    <dgm:pt modelId="{167A6145-F6A4-4CA8-A75D-5706AEFCE018}" type="sibTrans" cxnId="{F0DA4C45-6B9B-476B-9A82-8899BEE8841E}">
      <dgm:prSet/>
      <dgm:spPr/>
      <dgm:t>
        <a:bodyPr/>
        <a:lstStyle/>
        <a:p>
          <a:endParaRPr lang="es-ES"/>
        </a:p>
      </dgm:t>
    </dgm:pt>
    <dgm:pt modelId="{43DEFBD7-B152-4DE5-B664-C8A6538EE142}">
      <dgm:prSet phldrT="[Texto]"/>
      <dgm:spPr/>
      <dgm:t>
        <a:bodyPr/>
        <a:lstStyle/>
        <a:p>
          <a:r>
            <a:rPr lang="es-GT" dirty="0" smtClean="0"/>
            <a:t>Desde la Sustancia Negra </a:t>
          </a:r>
          <a:endParaRPr lang="es-ES" dirty="0"/>
        </a:p>
      </dgm:t>
    </dgm:pt>
    <dgm:pt modelId="{F7DAED5B-9DC7-44F6-AEFA-CE61819CFF24}" type="parTrans" cxnId="{DFB09202-52AD-4519-B6B4-D74DA76BAA82}">
      <dgm:prSet/>
      <dgm:spPr/>
      <dgm:t>
        <a:bodyPr/>
        <a:lstStyle/>
        <a:p>
          <a:endParaRPr lang="es-ES"/>
        </a:p>
      </dgm:t>
    </dgm:pt>
    <dgm:pt modelId="{E99487B5-D938-40B4-8BEA-AAC114FF38A6}" type="sibTrans" cxnId="{DFB09202-52AD-4519-B6B4-D74DA76BAA82}">
      <dgm:prSet/>
      <dgm:spPr/>
      <dgm:t>
        <a:bodyPr/>
        <a:lstStyle/>
        <a:p>
          <a:endParaRPr lang="es-ES"/>
        </a:p>
      </dgm:t>
    </dgm:pt>
    <dgm:pt modelId="{6624C1C8-1712-41C5-90A3-67A98CC1193C}">
      <dgm:prSet phldrT="[Texto]"/>
      <dgm:spPr/>
      <dgm:t>
        <a:bodyPr/>
        <a:lstStyle/>
        <a:p>
          <a:r>
            <a:rPr lang="es-GT" dirty="0" smtClean="0"/>
            <a:t>Hasta Caudado y </a:t>
          </a:r>
          <a:r>
            <a:rPr lang="es-GT" dirty="0" err="1" smtClean="0"/>
            <a:t>Putamen</a:t>
          </a:r>
          <a:endParaRPr lang="es-ES" dirty="0"/>
        </a:p>
      </dgm:t>
    </dgm:pt>
    <dgm:pt modelId="{D4852BC5-B1C1-4DA3-B9E6-2C02EC656FBB}" type="parTrans" cxnId="{DC4CE14C-7781-4BE1-8DD0-B2725DE8CC24}">
      <dgm:prSet/>
      <dgm:spPr/>
      <dgm:t>
        <a:bodyPr/>
        <a:lstStyle/>
        <a:p>
          <a:endParaRPr lang="es-ES"/>
        </a:p>
      </dgm:t>
    </dgm:pt>
    <dgm:pt modelId="{8B146471-DCB5-49A0-B623-09FB56EA4905}" type="sibTrans" cxnId="{DC4CE14C-7781-4BE1-8DD0-B2725DE8CC24}">
      <dgm:prSet/>
      <dgm:spPr/>
      <dgm:t>
        <a:bodyPr/>
        <a:lstStyle/>
        <a:p>
          <a:endParaRPr lang="es-ES"/>
        </a:p>
      </dgm:t>
    </dgm:pt>
    <dgm:pt modelId="{47AD2D2D-A874-4E64-8B8C-6D9621F8BB97}">
      <dgm:prSet phldrT="[Texto]"/>
      <dgm:spPr/>
      <dgm:t>
        <a:bodyPr/>
        <a:lstStyle/>
        <a:p>
          <a:r>
            <a:rPr lang="es-GT" dirty="0" smtClean="0"/>
            <a:t>Vías </a:t>
          </a:r>
          <a:r>
            <a:rPr lang="es-GT" dirty="0" err="1" smtClean="0"/>
            <a:t>GABAérgicas</a:t>
          </a:r>
          <a:endParaRPr lang="es-ES" dirty="0"/>
        </a:p>
      </dgm:t>
    </dgm:pt>
    <dgm:pt modelId="{7F513BBB-C655-420E-A978-E84714C6D7C3}" type="parTrans" cxnId="{3CE3653B-7B38-4105-BCA4-EFCD6EB3763D}">
      <dgm:prSet/>
      <dgm:spPr/>
      <dgm:t>
        <a:bodyPr/>
        <a:lstStyle/>
        <a:p>
          <a:endParaRPr lang="es-ES"/>
        </a:p>
      </dgm:t>
    </dgm:pt>
    <dgm:pt modelId="{2F05D40A-7D6C-4214-BF40-0D0918E8B84D}" type="sibTrans" cxnId="{3CE3653B-7B38-4105-BCA4-EFCD6EB3763D}">
      <dgm:prSet/>
      <dgm:spPr/>
      <dgm:t>
        <a:bodyPr/>
        <a:lstStyle/>
        <a:p>
          <a:endParaRPr lang="es-ES"/>
        </a:p>
      </dgm:t>
    </dgm:pt>
    <dgm:pt modelId="{1F77DFDA-A9B4-4ACE-BE68-3AD7512EC15A}">
      <dgm:prSet phldrT="[Texto]"/>
      <dgm:spPr/>
      <dgm:t>
        <a:bodyPr/>
        <a:lstStyle/>
        <a:p>
          <a:r>
            <a:rPr lang="es-GT" dirty="0" smtClean="0"/>
            <a:t>Desde Caudado y </a:t>
          </a:r>
          <a:r>
            <a:rPr lang="es-GT" dirty="0" err="1" smtClean="0"/>
            <a:t>Putamen</a:t>
          </a:r>
          <a:endParaRPr lang="es-ES" dirty="0"/>
        </a:p>
      </dgm:t>
    </dgm:pt>
    <dgm:pt modelId="{EEF259FB-4DA6-42F6-AE76-BD3B268B5926}" type="parTrans" cxnId="{1CB3D629-DC96-4088-BBC9-ED3A73BD13FB}">
      <dgm:prSet/>
      <dgm:spPr/>
      <dgm:t>
        <a:bodyPr/>
        <a:lstStyle/>
        <a:p>
          <a:endParaRPr lang="es-ES"/>
        </a:p>
      </dgm:t>
    </dgm:pt>
    <dgm:pt modelId="{E6CEC917-58B9-4963-B119-3CAC84A618CC}" type="sibTrans" cxnId="{1CB3D629-DC96-4088-BBC9-ED3A73BD13FB}">
      <dgm:prSet/>
      <dgm:spPr/>
      <dgm:t>
        <a:bodyPr/>
        <a:lstStyle/>
        <a:p>
          <a:endParaRPr lang="es-ES"/>
        </a:p>
      </dgm:t>
    </dgm:pt>
    <dgm:pt modelId="{8E0219DB-7811-440A-8F9E-C51FD9E1784A}">
      <dgm:prSet phldrT="[Texto]"/>
      <dgm:spPr/>
      <dgm:t>
        <a:bodyPr/>
        <a:lstStyle/>
        <a:p>
          <a:r>
            <a:rPr lang="es-GT" dirty="0" smtClean="0"/>
            <a:t>Hasta Sustancia Negra y </a:t>
          </a:r>
          <a:r>
            <a:rPr lang="es-GT" i="1" dirty="0" smtClean="0"/>
            <a:t>Globo Pálido</a:t>
          </a:r>
          <a:endParaRPr lang="es-ES" dirty="0"/>
        </a:p>
      </dgm:t>
    </dgm:pt>
    <dgm:pt modelId="{6A405F29-B6A2-4B2E-AA04-4A0AD1F73491}" type="parTrans" cxnId="{88646E51-823A-4070-9114-674C00529C06}">
      <dgm:prSet/>
      <dgm:spPr/>
      <dgm:t>
        <a:bodyPr/>
        <a:lstStyle/>
        <a:p>
          <a:endParaRPr lang="es-ES"/>
        </a:p>
      </dgm:t>
    </dgm:pt>
    <dgm:pt modelId="{993E28B9-0B34-4CA4-9423-A8C10F0B621A}" type="sibTrans" cxnId="{88646E51-823A-4070-9114-674C00529C06}">
      <dgm:prSet/>
      <dgm:spPr/>
      <dgm:t>
        <a:bodyPr/>
        <a:lstStyle/>
        <a:p>
          <a:endParaRPr lang="es-ES"/>
        </a:p>
      </dgm:t>
    </dgm:pt>
    <dgm:pt modelId="{CE72AC89-0480-4753-94F8-BE882E17DF2C}">
      <dgm:prSet phldrT="[Texto]"/>
      <dgm:spPr/>
      <dgm:t>
        <a:bodyPr/>
        <a:lstStyle/>
        <a:p>
          <a:r>
            <a:rPr lang="es-GT" dirty="0" smtClean="0"/>
            <a:t>Vías de Acetilcolina</a:t>
          </a:r>
          <a:endParaRPr lang="es-ES" dirty="0"/>
        </a:p>
      </dgm:t>
    </dgm:pt>
    <dgm:pt modelId="{41ECC7A2-DF55-43F0-B88D-B63E8771CB3F}" type="parTrans" cxnId="{D970CABC-4FDF-4C0E-BD92-598B34515B59}">
      <dgm:prSet/>
      <dgm:spPr/>
      <dgm:t>
        <a:bodyPr/>
        <a:lstStyle/>
        <a:p>
          <a:endParaRPr lang="es-ES"/>
        </a:p>
      </dgm:t>
    </dgm:pt>
    <dgm:pt modelId="{58660382-22C3-4C9B-A8C3-FB7EAF0F5FCF}" type="sibTrans" cxnId="{D970CABC-4FDF-4C0E-BD92-598B34515B59}">
      <dgm:prSet/>
      <dgm:spPr/>
      <dgm:t>
        <a:bodyPr/>
        <a:lstStyle/>
        <a:p>
          <a:endParaRPr lang="es-ES"/>
        </a:p>
      </dgm:t>
    </dgm:pt>
    <dgm:pt modelId="{880C9AE1-060D-4903-88EB-B0831FD525CC}">
      <dgm:prSet phldrT="[Texto]"/>
      <dgm:spPr/>
      <dgm:t>
        <a:bodyPr/>
        <a:lstStyle/>
        <a:p>
          <a:r>
            <a:rPr lang="es-GT" dirty="0" smtClean="0"/>
            <a:t>Desde la Corteza Cerebral</a:t>
          </a:r>
          <a:endParaRPr lang="es-ES" dirty="0"/>
        </a:p>
      </dgm:t>
    </dgm:pt>
    <dgm:pt modelId="{F30C03AF-9E12-4A4D-B626-DABC79E18012}" type="parTrans" cxnId="{531697ED-EFF5-4945-80CE-1D12061C401A}">
      <dgm:prSet/>
      <dgm:spPr/>
      <dgm:t>
        <a:bodyPr/>
        <a:lstStyle/>
        <a:p>
          <a:endParaRPr lang="es-ES"/>
        </a:p>
      </dgm:t>
    </dgm:pt>
    <dgm:pt modelId="{58B7D480-02DF-41CD-9CFC-55CFA5BEED81}" type="sibTrans" cxnId="{531697ED-EFF5-4945-80CE-1D12061C401A}">
      <dgm:prSet/>
      <dgm:spPr/>
      <dgm:t>
        <a:bodyPr/>
        <a:lstStyle/>
        <a:p>
          <a:endParaRPr lang="es-ES"/>
        </a:p>
      </dgm:t>
    </dgm:pt>
    <dgm:pt modelId="{207CDB0B-4E7D-44CC-BA2E-FA74B53450FB}">
      <dgm:prSet phldrT="[Texto]"/>
      <dgm:spPr/>
      <dgm:t>
        <a:bodyPr/>
        <a:lstStyle/>
        <a:p>
          <a:r>
            <a:rPr lang="es-GT" dirty="0" smtClean="0"/>
            <a:t>Hasta Caudado y </a:t>
          </a:r>
          <a:r>
            <a:rPr lang="es-GT" dirty="0" err="1" smtClean="0"/>
            <a:t>Putamen</a:t>
          </a:r>
          <a:endParaRPr lang="es-ES" dirty="0"/>
        </a:p>
      </dgm:t>
    </dgm:pt>
    <dgm:pt modelId="{9522EBE0-A270-4235-A4F8-E92C90965824}" type="parTrans" cxnId="{A45A5332-7388-45F4-B159-31EF9CF15D40}">
      <dgm:prSet/>
      <dgm:spPr/>
      <dgm:t>
        <a:bodyPr/>
        <a:lstStyle/>
        <a:p>
          <a:endParaRPr lang="es-ES"/>
        </a:p>
      </dgm:t>
    </dgm:pt>
    <dgm:pt modelId="{AE8C114B-B41A-4E5C-843A-808D143F806A}" type="sibTrans" cxnId="{A45A5332-7388-45F4-B159-31EF9CF15D40}">
      <dgm:prSet/>
      <dgm:spPr/>
      <dgm:t>
        <a:bodyPr/>
        <a:lstStyle/>
        <a:p>
          <a:endParaRPr lang="es-ES"/>
        </a:p>
      </dgm:t>
    </dgm:pt>
    <dgm:pt modelId="{B2CE9CB1-9765-46FE-820C-DEEA1319824E}">
      <dgm:prSet/>
      <dgm:spPr/>
      <dgm:t>
        <a:bodyPr/>
        <a:lstStyle/>
        <a:p>
          <a:r>
            <a:rPr lang="es-GT" dirty="0" smtClean="0"/>
            <a:t>Vías múltiples de </a:t>
          </a:r>
          <a:r>
            <a:rPr lang="es-GT" dirty="0" err="1" smtClean="0"/>
            <a:t>Noradrenalina</a:t>
          </a:r>
          <a:r>
            <a:rPr lang="es-GT" dirty="0" smtClean="0"/>
            <a:t>, Serotonina, Encefalina y otros..</a:t>
          </a:r>
          <a:endParaRPr lang="es-ES" dirty="0"/>
        </a:p>
      </dgm:t>
    </dgm:pt>
    <dgm:pt modelId="{7F5D6D39-9053-4AFF-8DCF-3B44206E94F5}" type="parTrans" cxnId="{25F4B8C3-A44E-406D-8412-2B0265B965EF}">
      <dgm:prSet/>
      <dgm:spPr/>
    </dgm:pt>
    <dgm:pt modelId="{F30FFBFC-92A0-4F37-A55F-4BF94487844A}" type="sibTrans" cxnId="{25F4B8C3-A44E-406D-8412-2B0265B965EF}">
      <dgm:prSet/>
      <dgm:spPr/>
    </dgm:pt>
    <dgm:pt modelId="{F8CDB740-B624-4B05-BE9B-66ABA09290C8}">
      <dgm:prSet/>
      <dgm:spPr/>
      <dgm:t>
        <a:bodyPr/>
        <a:lstStyle/>
        <a:p>
          <a:r>
            <a:rPr lang="es-GT" dirty="0" smtClean="0"/>
            <a:t>Hasta los GB</a:t>
          </a:r>
          <a:endParaRPr lang="es-ES" dirty="0"/>
        </a:p>
      </dgm:t>
    </dgm:pt>
    <dgm:pt modelId="{621F2871-C6DC-450F-8F74-8DBAE954848A}" type="parTrans" cxnId="{01CD3E15-8518-4A3F-BB3A-56727BC370D4}">
      <dgm:prSet/>
      <dgm:spPr/>
    </dgm:pt>
    <dgm:pt modelId="{04529DFE-BD2F-4A0C-976D-031256C292D8}" type="sibTrans" cxnId="{01CD3E15-8518-4A3F-BB3A-56727BC370D4}">
      <dgm:prSet/>
      <dgm:spPr/>
    </dgm:pt>
    <dgm:pt modelId="{0BE4856E-2E9A-40F7-A331-BE43971611EB}">
      <dgm:prSet/>
      <dgm:spPr/>
      <dgm:t>
        <a:bodyPr/>
        <a:lstStyle/>
        <a:p>
          <a:r>
            <a:rPr lang="es-GT" dirty="0" smtClean="0"/>
            <a:t>Procedentes del Tronco Encefálico</a:t>
          </a:r>
          <a:endParaRPr lang="es-ES" dirty="0"/>
        </a:p>
      </dgm:t>
    </dgm:pt>
    <dgm:pt modelId="{FD54322E-9956-4E10-A9C5-7392AC4C0EAA}" type="parTrans" cxnId="{216C2514-E908-4FE7-880E-DE113F354B0C}">
      <dgm:prSet/>
      <dgm:spPr/>
    </dgm:pt>
    <dgm:pt modelId="{79925031-30AD-43EB-9EDD-481F3F694AC5}" type="sibTrans" cxnId="{216C2514-E908-4FE7-880E-DE113F354B0C}">
      <dgm:prSet/>
      <dgm:spPr/>
    </dgm:pt>
    <dgm:pt modelId="{F1D7E8BF-3F98-414F-B598-7796617D4AC6}">
      <dgm:prSet/>
      <dgm:spPr/>
      <dgm:t>
        <a:bodyPr/>
        <a:lstStyle/>
        <a:p>
          <a:r>
            <a:rPr lang="es-GT" dirty="0" smtClean="0"/>
            <a:t>Vías de </a:t>
          </a:r>
          <a:r>
            <a:rPr lang="es-GT" dirty="0" err="1" smtClean="0"/>
            <a:t>Glutamato</a:t>
          </a:r>
          <a:r>
            <a:rPr lang="es-GT" dirty="0" smtClean="0"/>
            <a:t> </a:t>
          </a:r>
          <a:endParaRPr lang="es-ES" dirty="0"/>
        </a:p>
      </dgm:t>
    </dgm:pt>
    <dgm:pt modelId="{44943D7E-AC41-4E00-96DE-F25BE9CAD2FF}" type="parTrans" cxnId="{DADC666D-CBA6-4A51-877D-DFB10E2DF55C}">
      <dgm:prSet/>
      <dgm:spPr/>
    </dgm:pt>
    <dgm:pt modelId="{51EA2D00-6FFA-43C6-B2D1-7BD8E0F6A96D}" type="sibTrans" cxnId="{DADC666D-CBA6-4A51-877D-DFB10E2DF55C}">
      <dgm:prSet/>
      <dgm:spPr/>
    </dgm:pt>
    <dgm:pt modelId="{700CBFA4-07AA-470E-BE0B-A91D6E2945CF}">
      <dgm:prSet/>
      <dgm:spPr/>
      <dgm:t>
        <a:bodyPr/>
        <a:lstStyle/>
        <a:p>
          <a:r>
            <a:rPr lang="es-GT" dirty="0" smtClean="0"/>
            <a:t>Suministran las señales </a:t>
          </a:r>
          <a:r>
            <a:rPr lang="es-GT" i="1" dirty="0" smtClean="0"/>
            <a:t>excitadoras</a:t>
          </a:r>
          <a:r>
            <a:rPr lang="es-GT" i="0" dirty="0" smtClean="0"/>
            <a:t> para equilibrar al resto (Dopa, GABA y Serotonina)</a:t>
          </a:r>
        </a:p>
      </dgm:t>
    </dgm:pt>
    <dgm:pt modelId="{853C0746-0913-4A72-903C-36C4148B7A5D}" type="parTrans" cxnId="{35CE933E-FA37-4C56-9E37-AA1B81B0AD18}">
      <dgm:prSet/>
      <dgm:spPr/>
    </dgm:pt>
    <dgm:pt modelId="{FDC56DE4-B061-4FE5-8018-1A3CF01577AF}" type="sibTrans" cxnId="{35CE933E-FA37-4C56-9E37-AA1B81B0AD18}">
      <dgm:prSet/>
      <dgm:spPr/>
    </dgm:pt>
    <dgm:pt modelId="{BC439C06-8192-45AE-B645-FA7532AC07DF}" type="pres">
      <dgm:prSet presAssocID="{81C48FD3-D21A-4219-A5DC-DB1F5690AD36}" presName="Name0" presStyleCnt="0">
        <dgm:presLayoutVars>
          <dgm:dir/>
          <dgm:animLvl val="lvl"/>
          <dgm:resizeHandles val="exact"/>
        </dgm:presLayoutVars>
      </dgm:prSet>
      <dgm:spPr/>
      <dgm:t>
        <a:bodyPr/>
        <a:lstStyle/>
        <a:p>
          <a:endParaRPr lang="es-ES"/>
        </a:p>
      </dgm:t>
    </dgm:pt>
    <dgm:pt modelId="{309CF430-219F-481A-B7DB-B47ED21A6A45}" type="pres">
      <dgm:prSet presAssocID="{F1D7E8BF-3F98-414F-B598-7796617D4AC6}" presName="boxAndChildren" presStyleCnt="0"/>
      <dgm:spPr/>
    </dgm:pt>
    <dgm:pt modelId="{4BDD32C3-398F-4CBF-A5AC-41921299BEFE}" type="pres">
      <dgm:prSet presAssocID="{F1D7E8BF-3F98-414F-B598-7796617D4AC6}" presName="parentTextBox" presStyleLbl="node1" presStyleIdx="0" presStyleCnt="5"/>
      <dgm:spPr/>
      <dgm:t>
        <a:bodyPr/>
        <a:lstStyle/>
        <a:p>
          <a:endParaRPr lang="es-ES"/>
        </a:p>
      </dgm:t>
    </dgm:pt>
    <dgm:pt modelId="{9F9D56BA-A13C-4FEB-8F6E-412A1CFF940A}" type="pres">
      <dgm:prSet presAssocID="{F1D7E8BF-3F98-414F-B598-7796617D4AC6}" presName="entireBox" presStyleLbl="node1" presStyleIdx="0" presStyleCnt="5"/>
      <dgm:spPr/>
      <dgm:t>
        <a:bodyPr/>
        <a:lstStyle/>
        <a:p>
          <a:endParaRPr lang="es-ES"/>
        </a:p>
      </dgm:t>
    </dgm:pt>
    <dgm:pt modelId="{2E8D2821-B337-4222-BC39-D112C089F106}" type="pres">
      <dgm:prSet presAssocID="{F1D7E8BF-3F98-414F-B598-7796617D4AC6}" presName="descendantBox" presStyleCnt="0"/>
      <dgm:spPr/>
    </dgm:pt>
    <dgm:pt modelId="{5C61062C-4D3B-448B-8C25-E5C5B4F5B332}" type="pres">
      <dgm:prSet presAssocID="{700CBFA4-07AA-470E-BE0B-A91D6E2945CF}" presName="childTextBox" presStyleLbl="fgAccFollowNode1" presStyleIdx="0" presStyleCnt="9">
        <dgm:presLayoutVars>
          <dgm:bulletEnabled val="1"/>
        </dgm:presLayoutVars>
      </dgm:prSet>
      <dgm:spPr/>
      <dgm:t>
        <a:bodyPr/>
        <a:lstStyle/>
        <a:p>
          <a:endParaRPr lang="es-ES"/>
        </a:p>
      </dgm:t>
    </dgm:pt>
    <dgm:pt modelId="{343BB1BF-DAFE-4D20-A51E-5374F9144A15}" type="pres">
      <dgm:prSet presAssocID="{F30FFBFC-92A0-4F37-A55F-4BF94487844A}" presName="sp" presStyleCnt="0"/>
      <dgm:spPr/>
    </dgm:pt>
    <dgm:pt modelId="{24D94BC3-FC2F-4CF7-8FB6-E2894B14A337}" type="pres">
      <dgm:prSet presAssocID="{B2CE9CB1-9765-46FE-820C-DEEA1319824E}" presName="arrowAndChildren" presStyleCnt="0"/>
      <dgm:spPr/>
    </dgm:pt>
    <dgm:pt modelId="{9769C003-1171-471E-A32C-9D910D5CB562}" type="pres">
      <dgm:prSet presAssocID="{B2CE9CB1-9765-46FE-820C-DEEA1319824E}" presName="parentTextArrow" presStyleLbl="node1" presStyleIdx="0" presStyleCnt="5"/>
      <dgm:spPr/>
      <dgm:t>
        <a:bodyPr/>
        <a:lstStyle/>
        <a:p>
          <a:endParaRPr lang="es-ES"/>
        </a:p>
      </dgm:t>
    </dgm:pt>
    <dgm:pt modelId="{444FC69B-6D03-4145-8CEC-64032741CF0D}" type="pres">
      <dgm:prSet presAssocID="{B2CE9CB1-9765-46FE-820C-DEEA1319824E}" presName="arrow" presStyleLbl="node1" presStyleIdx="1" presStyleCnt="5"/>
      <dgm:spPr/>
      <dgm:t>
        <a:bodyPr/>
        <a:lstStyle/>
        <a:p>
          <a:endParaRPr lang="es-ES"/>
        </a:p>
      </dgm:t>
    </dgm:pt>
    <dgm:pt modelId="{95482DF6-53E6-4ED5-AA3F-B6670789ADA1}" type="pres">
      <dgm:prSet presAssocID="{B2CE9CB1-9765-46FE-820C-DEEA1319824E}" presName="descendantArrow" presStyleCnt="0"/>
      <dgm:spPr/>
    </dgm:pt>
    <dgm:pt modelId="{4AD29FC5-C9AD-4C96-94A6-7E1C0AD627F2}" type="pres">
      <dgm:prSet presAssocID="{0BE4856E-2E9A-40F7-A331-BE43971611EB}" presName="childTextArrow" presStyleLbl="fgAccFollowNode1" presStyleIdx="1" presStyleCnt="9">
        <dgm:presLayoutVars>
          <dgm:bulletEnabled val="1"/>
        </dgm:presLayoutVars>
      </dgm:prSet>
      <dgm:spPr/>
      <dgm:t>
        <a:bodyPr/>
        <a:lstStyle/>
        <a:p>
          <a:endParaRPr lang="es-ES"/>
        </a:p>
      </dgm:t>
    </dgm:pt>
    <dgm:pt modelId="{8F4C170D-6324-4058-AF42-156DAE986C2C}" type="pres">
      <dgm:prSet presAssocID="{F8CDB740-B624-4B05-BE9B-66ABA09290C8}" presName="childTextArrow" presStyleLbl="fgAccFollowNode1" presStyleIdx="2" presStyleCnt="9">
        <dgm:presLayoutVars>
          <dgm:bulletEnabled val="1"/>
        </dgm:presLayoutVars>
      </dgm:prSet>
      <dgm:spPr/>
      <dgm:t>
        <a:bodyPr/>
        <a:lstStyle/>
        <a:p>
          <a:endParaRPr lang="es-ES"/>
        </a:p>
      </dgm:t>
    </dgm:pt>
    <dgm:pt modelId="{6454FF52-1FBE-4420-AB7B-012889DCE184}" type="pres">
      <dgm:prSet presAssocID="{58660382-22C3-4C9B-A8C3-FB7EAF0F5FCF}" presName="sp" presStyleCnt="0"/>
      <dgm:spPr/>
    </dgm:pt>
    <dgm:pt modelId="{9F12A47F-24D7-4D46-B765-800D26BFAB16}" type="pres">
      <dgm:prSet presAssocID="{CE72AC89-0480-4753-94F8-BE882E17DF2C}" presName="arrowAndChildren" presStyleCnt="0"/>
      <dgm:spPr/>
    </dgm:pt>
    <dgm:pt modelId="{B7AF56B6-BBFE-4854-912D-46AACB3B7E54}" type="pres">
      <dgm:prSet presAssocID="{CE72AC89-0480-4753-94F8-BE882E17DF2C}" presName="parentTextArrow" presStyleLbl="node1" presStyleIdx="1" presStyleCnt="5"/>
      <dgm:spPr/>
      <dgm:t>
        <a:bodyPr/>
        <a:lstStyle/>
        <a:p>
          <a:endParaRPr lang="es-ES"/>
        </a:p>
      </dgm:t>
    </dgm:pt>
    <dgm:pt modelId="{6F8EE928-08B5-4E90-B7E8-5C7F581547C1}" type="pres">
      <dgm:prSet presAssocID="{CE72AC89-0480-4753-94F8-BE882E17DF2C}" presName="arrow" presStyleLbl="node1" presStyleIdx="2" presStyleCnt="5"/>
      <dgm:spPr/>
      <dgm:t>
        <a:bodyPr/>
        <a:lstStyle/>
        <a:p>
          <a:endParaRPr lang="es-ES"/>
        </a:p>
      </dgm:t>
    </dgm:pt>
    <dgm:pt modelId="{8ED337C8-9E52-4E9C-BD7B-6D7E16F16A93}" type="pres">
      <dgm:prSet presAssocID="{CE72AC89-0480-4753-94F8-BE882E17DF2C}" presName="descendantArrow" presStyleCnt="0"/>
      <dgm:spPr/>
    </dgm:pt>
    <dgm:pt modelId="{DAD6B061-2000-44D9-A235-E7FE52F163FA}" type="pres">
      <dgm:prSet presAssocID="{880C9AE1-060D-4903-88EB-B0831FD525CC}" presName="childTextArrow" presStyleLbl="fgAccFollowNode1" presStyleIdx="3" presStyleCnt="9">
        <dgm:presLayoutVars>
          <dgm:bulletEnabled val="1"/>
        </dgm:presLayoutVars>
      </dgm:prSet>
      <dgm:spPr/>
      <dgm:t>
        <a:bodyPr/>
        <a:lstStyle/>
        <a:p>
          <a:endParaRPr lang="es-ES"/>
        </a:p>
      </dgm:t>
    </dgm:pt>
    <dgm:pt modelId="{D6A0AF0A-C257-423C-9BA2-9DD6CCAF6753}" type="pres">
      <dgm:prSet presAssocID="{207CDB0B-4E7D-44CC-BA2E-FA74B53450FB}" presName="childTextArrow" presStyleLbl="fgAccFollowNode1" presStyleIdx="4" presStyleCnt="9">
        <dgm:presLayoutVars>
          <dgm:bulletEnabled val="1"/>
        </dgm:presLayoutVars>
      </dgm:prSet>
      <dgm:spPr/>
      <dgm:t>
        <a:bodyPr/>
        <a:lstStyle/>
        <a:p>
          <a:endParaRPr lang="es-ES"/>
        </a:p>
      </dgm:t>
    </dgm:pt>
    <dgm:pt modelId="{AF3749A3-51B7-48BE-8B18-C159958DC1B2}" type="pres">
      <dgm:prSet presAssocID="{2F05D40A-7D6C-4214-BF40-0D0918E8B84D}" presName="sp" presStyleCnt="0"/>
      <dgm:spPr/>
    </dgm:pt>
    <dgm:pt modelId="{B3F8FDF9-52F9-4EE5-AE2B-94F61AB03F40}" type="pres">
      <dgm:prSet presAssocID="{47AD2D2D-A874-4E64-8B8C-6D9621F8BB97}" presName="arrowAndChildren" presStyleCnt="0"/>
      <dgm:spPr/>
    </dgm:pt>
    <dgm:pt modelId="{70705DEB-1D5D-4EF6-B131-79EE2091D422}" type="pres">
      <dgm:prSet presAssocID="{47AD2D2D-A874-4E64-8B8C-6D9621F8BB97}" presName="parentTextArrow" presStyleLbl="node1" presStyleIdx="2" presStyleCnt="5"/>
      <dgm:spPr/>
      <dgm:t>
        <a:bodyPr/>
        <a:lstStyle/>
        <a:p>
          <a:endParaRPr lang="es-ES"/>
        </a:p>
      </dgm:t>
    </dgm:pt>
    <dgm:pt modelId="{7D40984A-3515-462E-9BAB-9FA989EF6F43}" type="pres">
      <dgm:prSet presAssocID="{47AD2D2D-A874-4E64-8B8C-6D9621F8BB97}" presName="arrow" presStyleLbl="node1" presStyleIdx="3" presStyleCnt="5"/>
      <dgm:spPr/>
      <dgm:t>
        <a:bodyPr/>
        <a:lstStyle/>
        <a:p>
          <a:endParaRPr lang="es-ES"/>
        </a:p>
      </dgm:t>
    </dgm:pt>
    <dgm:pt modelId="{EDF79F60-CD13-46CD-9A40-1E4627609B77}" type="pres">
      <dgm:prSet presAssocID="{47AD2D2D-A874-4E64-8B8C-6D9621F8BB97}" presName="descendantArrow" presStyleCnt="0"/>
      <dgm:spPr/>
    </dgm:pt>
    <dgm:pt modelId="{A6F7399A-2D5A-48F0-8542-A89F4F87DC27}" type="pres">
      <dgm:prSet presAssocID="{1F77DFDA-A9B4-4ACE-BE68-3AD7512EC15A}" presName="childTextArrow" presStyleLbl="fgAccFollowNode1" presStyleIdx="5" presStyleCnt="9">
        <dgm:presLayoutVars>
          <dgm:bulletEnabled val="1"/>
        </dgm:presLayoutVars>
      </dgm:prSet>
      <dgm:spPr/>
      <dgm:t>
        <a:bodyPr/>
        <a:lstStyle/>
        <a:p>
          <a:endParaRPr lang="es-ES"/>
        </a:p>
      </dgm:t>
    </dgm:pt>
    <dgm:pt modelId="{5B6923AA-012F-4A7D-B6F1-A40D7EEA858D}" type="pres">
      <dgm:prSet presAssocID="{8E0219DB-7811-440A-8F9E-C51FD9E1784A}" presName="childTextArrow" presStyleLbl="fgAccFollowNode1" presStyleIdx="6" presStyleCnt="9">
        <dgm:presLayoutVars>
          <dgm:bulletEnabled val="1"/>
        </dgm:presLayoutVars>
      </dgm:prSet>
      <dgm:spPr/>
      <dgm:t>
        <a:bodyPr/>
        <a:lstStyle/>
        <a:p>
          <a:endParaRPr lang="es-ES"/>
        </a:p>
      </dgm:t>
    </dgm:pt>
    <dgm:pt modelId="{1F6E2493-812A-4C2F-B138-8336FFFAD543}" type="pres">
      <dgm:prSet presAssocID="{167A6145-F6A4-4CA8-A75D-5706AEFCE018}" presName="sp" presStyleCnt="0"/>
      <dgm:spPr/>
    </dgm:pt>
    <dgm:pt modelId="{F6DCE350-8141-4CD1-AEBD-931F093359C1}" type="pres">
      <dgm:prSet presAssocID="{EE03CE46-FE7E-480B-BF2D-C8342694973E}" presName="arrowAndChildren" presStyleCnt="0"/>
      <dgm:spPr/>
    </dgm:pt>
    <dgm:pt modelId="{400B6CEA-E51E-4000-B23F-892FBE25882B}" type="pres">
      <dgm:prSet presAssocID="{EE03CE46-FE7E-480B-BF2D-C8342694973E}" presName="parentTextArrow" presStyleLbl="node1" presStyleIdx="3" presStyleCnt="5"/>
      <dgm:spPr/>
      <dgm:t>
        <a:bodyPr/>
        <a:lstStyle/>
        <a:p>
          <a:endParaRPr lang="es-ES"/>
        </a:p>
      </dgm:t>
    </dgm:pt>
    <dgm:pt modelId="{A5D1A72D-CF4F-4F0F-B1B4-14CA375B73EB}" type="pres">
      <dgm:prSet presAssocID="{EE03CE46-FE7E-480B-BF2D-C8342694973E}" presName="arrow" presStyleLbl="node1" presStyleIdx="4" presStyleCnt="5"/>
      <dgm:spPr/>
      <dgm:t>
        <a:bodyPr/>
        <a:lstStyle/>
        <a:p>
          <a:endParaRPr lang="es-ES"/>
        </a:p>
      </dgm:t>
    </dgm:pt>
    <dgm:pt modelId="{56321AA0-0251-4079-A579-C7F300C890A9}" type="pres">
      <dgm:prSet presAssocID="{EE03CE46-FE7E-480B-BF2D-C8342694973E}" presName="descendantArrow" presStyleCnt="0"/>
      <dgm:spPr/>
    </dgm:pt>
    <dgm:pt modelId="{E42A5976-9349-4345-BDC7-37277624E671}" type="pres">
      <dgm:prSet presAssocID="{43DEFBD7-B152-4DE5-B664-C8A6538EE142}" presName="childTextArrow" presStyleLbl="fgAccFollowNode1" presStyleIdx="7" presStyleCnt="9">
        <dgm:presLayoutVars>
          <dgm:bulletEnabled val="1"/>
        </dgm:presLayoutVars>
      </dgm:prSet>
      <dgm:spPr/>
      <dgm:t>
        <a:bodyPr/>
        <a:lstStyle/>
        <a:p>
          <a:endParaRPr lang="es-ES"/>
        </a:p>
      </dgm:t>
    </dgm:pt>
    <dgm:pt modelId="{CFE8E1F3-E113-432F-B9A2-3434C55B20F4}" type="pres">
      <dgm:prSet presAssocID="{6624C1C8-1712-41C5-90A3-67A98CC1193C}" presName="childTextArrow" presStyleLbl="fgAccFollowNode1" presStyleIdx="8" presStyleCnt="9">
        <dgm:presLayoutVars>
          <dgm:bulletEnabled val="1"/>
        </dgm:presLayoutVars>
      </dgm:prSet>
      <dgm:spPr/>
      <dgm:t>
        <a:bodyPr/>
        <a:lstStyle/>
        <a:p>
          <a:endParaRPr lang="es-ES"/>
        </a:p>
      </dgm:t>
    </dgm:pt>
  </dgm:ptLst>
  <dgm:cxnLst>
    <dgm:cxn modelId="{456EB9A5-A7CE-43B7-99C0-7E87ABF8D804}" type="presOf" srcId="{B2CE9CB1-9765-46FE-820C-DEEA1319824E}" destId="{444FC69B-6D03-4145-8CEC-64032741CF0D}" srcOrd="1" destOrd="0" presId="urn:microsoft.com/office/officeart/2005/8/layout/process4"/>
    <dgm:cxn modelId="{EE82D813-CC05-4B83-8EC0-0282E61312C9}" type="presOf" srcId="{81C48FD3-D21A-4219-A5DC-DB1F5690AD36}" destId="{BC439C06-8192-45AE-B645-FA7532AC07DF}" srcOrd="0" destOrd="0" presId="urn:microsoft.com/office/officeart/2005/8/layout/process4"/>
    <dgm:cxn modelId="{35CE933E-FA37-4C56-9E37-AA1B81B0AD18}" srcId="{F1D7E8BF-3F98-414F-B598-7796617D4AC6}" destId="{700CBFA4-07AA-470E-BE0B-A91D6E2945CF}" srcOrd="0" destOrd="0" parTransId="{853C0746-0913-4A72-903C-36C4148B7A5D}" sibTransId="{FDC56DE4-B061-4FE5-8018-1A3CF01577AF}"/>
    <dgm:cxn modelId="{46972FAD-1A17-498C-B8AC-2C7273D70179}" type="presOf" srcId="{47AD2D2D-A874-4E64-8B8C-6D9621F8BB97}" destId="{70705DEB-1D5D-4EF6-B131-79EE2091D422}" srcOrd="0" destOrd="0" presId="urn:microsoft.com/office/officeart/2005/8/layout/process4"/>
    <dgm:cxn modelId="{AF9D582B-6876-4C1F-AC45-999BBB3B0BCD}" type="presOf" srcId="{43DEFBD7-B152-4DE5-B664-C8A6538EE142}" destId="{E42A5976-9349-4345-BDC7-37277624E671}" srcOrd="0" destOrd="0" presId="urn:microsoft.com/office/officeart/2005/8/layout/process4"/>
    <dgm:cxn modelId="{531697ED-EFF5-4945-80CE-1D12061C401A}" srcId="{CE72AC89-0480-4753-94F8-BE882E17DF2C}" destId="{880C9AE1-060D-4903-88EB-B0831FD525CC}" srcOrd="0" destOrd="0" parTransId="{F30C03AF-9E12-4A4D-B626-DABC79E18012}" sibTransId="{58B7D480-02DF-41CD-9CFC-55CFA5BEED81}"/>
    <dgm:cxn modelId="{25F4B8C3-A44E-406D-8412-2B0265B965EF}" srcId="{81C48FD3-D21A-4219-A5DC-DB1F5690AD36}" destId="{B2CE9CB1-9765-46FE-820C-DEEA1319824E}" srcOrd="3" destOrd="0" parTransId="{7F5D6D39-9053-4AFF-8DCF-3B44206E94F5}" sibTransId="{F30FFBFC-92A0-4F37-A55F-4BF94487844A}"/>
    <dgm:cxn modelId="{98B4B955-303C-439E-9417-6BC5B1EECBBD}" type="presOf" srcId="{EE03CE46-FE7E-480B-BF2D-C8342694973E}" destId="{A5D1A72D-CF4F-4F0F-B1B4-14CA375B73EB}" srcOrd="1" destOrd="0" presId="urn:microsoft.com/office/officeart/2005/8/layout/process4"/>
    <dgm:cxn modelId="{866544A2-5A23-4AC2-BD53-C90A8C963B2B}" type="presOf" srcId="{8E0219DB-7811-440A-8F9E-C51FD9E1784A}" destId="{5B6923AA-012F-4A7D-B6F1-A40D7EEA858D}" srcOrd="0" destOrd="0" presId="urn:microsoft.com/office/officeart/2005/8/layout/process4"/>
    <dgm:cxn modelId="{C4566DD7-AEB1-43FB-9D17-BAA9EE2B3555}" type="presOf" srcId="{207CDB0B-4E7D-44CC-BA2E-FA74B53450FB}" destId="{D6A0AF0A-C257-423C-9BA2-9DD6CCAF6753}" srcOrd="0" destOrd="0" presId="urn:microsoft.com/office/officeart/2005/8/layout/process4"/>
    <dgm:cxn modelId="{578D7D13-D0C8-4CDA-B3C7-CC4097596386}" type="presOf" srcId="{F1D7E8BF-3F98-414F-B598-7796617D4AC6}" destId="{9F9D56BA-A13C-4FEB-8F6E-412A1CFF940A}" srcOrd="1" destOrd="0" presId="urn:microsoft.com/office/officeart/2005/8/layout/process4"/>
    <dgm:cxn modelId="{089CAE00-BD93-467E-A6AD-BEDD5CFBC96B}" type="presOf" srcId="{1F77DFDA-A9B4-4ACE-BE68-3AD7512EC15A}" destId="{A6F7399A-2D5A-48F0-8542-A89F4F87DC27}" srcOrd="0" destOrd="0" presId="urn:microsoft.com/office/officeart/2005/8/layout/process4"/>
    <dgm:cxn modelId="{D970CABC-4FDF-4C0E-BD92-598B34515B59}" srcId="{81C48FD3-D21A-4219-A5DC-DB1F5690AD36}" destId="{CE72AC89-0480-4753-94F8-BE882E17DF2C}" srcOrd="2" destOrd="0" parTransId="{41ECC7A2-DF55-43F0-B88D-B63E8771CB3F}" sibTransId="{58660382-22C3-4C9B-A8C3-FB7EAF0F5FCF}"/>
    <dgm:cxn modelId="{81C8FC33-E1CF-44C7-B085-EE5DDBD29162}" type="presOf" srcId="{CE72AC89-0480-4753-94F8-BE882E17DF2C}" destId="{B7AF56B6-BBFE-4854-912D-46AACB3B7E54}" srcOrd="0" destOrd="0" presId="urn:microsoft.com/office/officeart/2005/8/layout/process4"/>
    <dgm:cxn modelId="{8490B294-141C-450B-86C4-6C5A638CE46C}" type="presOf" srcId="{6624C1C8-1712-41C5-90A3-67A98CC1193C}" destId="{CFE8E1F3-E113-432F-B9A2-3434C55B20F4}" srcOrd="0" destOrd="0" presId="urn:microsoft.com/office/officeart/2005/8/layout/process4"/>
    <dgm:cxn modelId="{88646E51-823A-4070-9114-674C00529C06}" srcId="{47AD2D2D-A874-4E64-8B8C-6D9621F8BB97}" destId="{8E0219DB-7811-440A-8F9E-C51FD9E1784A}" srcOrd="1" destOrd="0" parTransId="{6A405F29-B6A2-4B2E-AA04-4A0AD1F73491}" sibTransId="{993E28B9-0B34-4CA4-9423-A8C10F0B621A}"/>
    <dgm:cxn modelId="{DC4CE14C-7781-4BE1-8DD0-B2725DE8CC24}" srcId="{EE03CE46-FE7E-480B-BF2D-C8342694973E}" destId="{6624C1C8-1712-41C5-90A3-67A98CC1193C}" srcOrd="1" destOrd="0" parTransId="{D4852BC5-B1C1-4DA3-B9E6-2C02EC656FBB}" sibTransId="{8B146471-DCB5-49A0-B623-09FB56EA4905}"/>
    <dgm:cxn modelId="{C58445CE-C821-495B-B8E6-61695F8D5F7E}" type="presOf" srcId="{700CBFA4-07AA-470E-BE0B-A91D6E2945CF}" destId="{5C61062C-4D3B-448B-8C25-E5C5B4F5B332}" srcOrd="0" destOrd="0" presId="urn:microsoft.com/office/officeart/2005/8/layout/process4"/>
    <dgm:cxn modelId="{3463A70B-C60C-4116-A6CD-5BD944CF3387}" type="presOf" srcId="{B2CE9CB1-9765-46FE-820C-DEEA1319824E}" destId="{9769C003-1171-471E-A32C-9D910D5CB562}" srcOrd="0" destOrd="0" presId="urn:microsoft.com/office/officeart/2005/8/layout/process4"/>
    <dgm:cxn modelId="{DADC666D-CBA6-4A51-877D-DFB10E2DF55C}" srcId="{81C48FD3-D21A-4219-A5DC-DB1F5690AD36}" destId="{F1D7E8BF-3F98-414F-B598-7796617D4AC6}" srcOrd="4" destOrd="0" parTransId="{44943D7E-AC41-4E00-96DE-F25BE9CAD2FF}" sibTransId="{51EA2D00-6FFA-43C6-B2D1-7BD8E0F6A96D}"/>
    <dgm:cxn modelId="{E355E396-D2BB-49A0-9748-EE81E3EE47CF}" type="presOf" srcId="{47AD2D2D-A874-4E64-8B8C-6D9621F8BB97}" destId="{7D40984A-3515-462E-9BAB-9FA989EF6F43}" srcOrd="1" destOrd="0" presId="urn:microsoft.com/office/officeart/2005/8/layout/process4"/>
    <dgm:cxn modelId="{DCD40310-8D27-483C-9495-DFB37D82132A}" type="presOf" srcId="{880C9AE1-060D-4903-88EB-B0831FD525CC}" destId="{DAD6B061-2000-44D9-A235-E7FE52F163FA}" srcOrd="0" destOrd="0" presId="urn:microsoft.com/office/officeart/2005/8/layout/process4"/>
    <dgm:cxn modelId="{28BB9398-E6E6-45DA-8905-992E3E6D9586}" type="presOf" srcId="{CE72AC89-0480-4753-94F8-BE882E17DF2C}" destId="{6F8EE928-08B5-4E90-B7E8-5C7F581547C1}" srcOrd="1" destOrd="0" presId="urn:microsoft.com/office/officeart/2005/8/layout/process4"/>
    <dgm:cxn modelId="{3CE3653B-7B38-4105-BCA4-EFCD6EB3763D}" srcId="{81C48FD3-D21A-4219-A5DC-DB1F5690AD36}" destId="{47AD2D2D-A874-4E64-8B8C-6D9621F8BB97}" srcOrd="1" destOrd="0" parTransId="{7F513BBB-C655-420E-A978-E84714C6D7C3}" sibTransId="{2F05D40A-7D6C-4214-BF40-0D0918E8B84D}"/>
    <dgm:cxn modelId="{F1B221A6-0D1C-4D93-8832-0B78E72A21C3}" type="presOf" srcId="{F8CDB740-B624-4B05-BE9B-66ABA09290C8}" destId="{8F4C170D-6324-4058-AF42-156DAE986C2C}" srcOrd="0" destOrd="0" presId="urn:microsoft.com/office/officeart/2005/8/layout/process4"/>
    <dgm:cxn modelId="{2DE804CE-FEBD-42A4-945E-D05258934195}" type="presOf" srcId="{F1D7E8BF-3F98-414F-B598-7796617D4AC6}" destId="{4BDD32C3-398F-4CBF-A5AC-41921299BEFE}" srcOrd="0" destOrd="0" presId="urn:microsoft.com/office/officeart/2005/8/layout/process4"/>
    <dgm:cxn modelId="{01CD3E15-8518-4A3F-BB3A-56727BC370D4}" srcId="{B2CE9CB1-9765-46FE-820C-DEEA1319824E}" destId="{F8CDB740-B624-4B05-BE9B-66ABA09290C8}" srcOrd="1" destOrd="0" parTransId="{621F2871-C6DC-450F-8F74-8DBAE954848A}" sibTransId="{04529DFE-BD2F-4A0C-976D-031256C292D8}"/>
    <dgm:cxn modelId="{F0DA4C45-6B9B-476B-9A82-8899BEE8841E}" srcId="{81C48FD3-D21A-4219-A5DC-DB1F5690AD36}" destId="{EE03CE46-FE7E-480B-BF2D-C8342694973E}" srcOrd="0" destOrd="0" parTransId="{D9B1DF8F-CCB5-465B-BAF2-75E635A05E10}" sibTransId="{167A6145-F6A4-4CA8-A75D-5706AEFCE018}"/>
    <dgm:cxn modelId="{A45A5332-7388-45F4-B159-31EF9CF15D40}" srcId="{CE72AC89-0480-4753-94F8-BE882E17DF2C}" destId="{207CDB0B-4E7D-44CC-BA2E-FA74B53450FB}" srcOrd="1" destOrd="0" parTransId="{9522EBE0-A270-4235-A4F8-E92C90965824}" sibTransId="{AE8C114B-B41A-4E5C-843A-808D143F806A}"/>
    <dgm:cxn modelId="{216C2514-E908-4FE7-880E-DE113F354B0C}" srcId="{B2CE9CB1-9765-46FE-820C-DEEA1319824E}" destId="{0BE4856E-2E9A-40F7-A331-BE43971611EB}" srcOrd="0" destOrd="0" parTransId="{FD54322E-9956-4E10-A9C5-7392AC4C0EAA}" sibTransId="{79925031-30AD-43EB-9EDD-481F3F694AC5}"/>
    <dgm:cxn modelId="{29FE6E9D-0568-4775-90FF-A3BAE6F88B56}" type="presOf" srcId="{0BE4856E-2E9A-40F7-A331-BE43971611EB}" destId="{4AD29FC5-C9AD-4C96-94A6-7E1C0AD627F2}" srcOrd="0" destOrd="0" presId="urn:microsoft.com/office/officeart/2005/8/layout/process4"/>
    <dgm:cxn modelId="{DFB09202-52AD-4519-B6B4-D74DA76BAA82}" srcId="{EE03CE46-FE7E-480B-BF2D-C8342694973E}" destId="{43DEFBD7-B152-4DE5-B664-C8A6538EE142}" srcOrd="0" destOrd="0" parTransId="{F7DAED5B-9DC7-44F6-AEFA-CE61819CFF24}" sibTransId="{E99487B5-D938-40B4-8BEA-AAC114FF38A6}"/>
    <dgm:cxn modelId="{470E4324-8DB6-40DB-8B25-9E1CEB784F26}" type="presOf" srcId="{EE03CE46-FE7E-480B-BF2D-C8342694973E}" destId="{400B6CEA-E51E-4000-B23F-892FBE25882B}" srcOrd="0" destOrd="0" presId="urn:microsoft.com/office/officeart/2005/8/layout/process4"/>
    <dgm:cxn modelId="{1CB3D629-DC96-4088-BBC9-ED3A73BD13FB}" srcId="{47AD2D2D-A874-4E64-8B8C-6D9621F8BB97}" destId="{1F77DFDA-A9B4-4ACE-BE68-3AD7512EC15A}" srcOrd="0" destOrd="0" parTransId="{EEF259FB-4DA6-42F6-AE76-BD3B268B5926}" sibTransId="{E6CEC917-58B9-4963-B119-3CAC84A618CC}"/>
    <dgm:cxn modelId="{4CACA421-0094-449C-9048-E01D8219A288}" type="presParOf" srcId="{BC439C06-8192-45AE-B645-FA7532AC07DF}" destId="{309CF430-219F-481A-B7DB-B47ED21A6A45}" srcOrd="0" destOrd="0" presId="urn:microsoft.com/office/officeart/2005/8/layout/process4"/>
    <dgm:cxn modelId="{D3FD422C-DD3B-47C1-8036-BF452FE6F771}" type="presParOf" srcId="{309CF430-219F-481A-B7DB-B47ED21A6A45}" destId="{4BDD32C3-398F-4CBF-A5AC-41921299BEFE}" srcOrd="0" destOrd="0" presId="urn:microsoft.com/office/officeart/2005/8/layout/process4"/>
    <dgm:cxn modelId="{E928B9DD-1BBC-435C-A5CE-D3E8543047D8}" type="presParOf" srcId="{309CF430-219F-481A-B7DB-B47ED21A6A45}" destId="{9F9D56BA-A13C-4FEB-8F6E-412A1CFF940A}" srcOrd="1" destOrd="0" presId="urn:microsoft.com/office/officeart/2005/8/layout/process4"/>
    <dgm:cxn modelId="{3DB38E34-46C7-4C69-89C9-887E4C9B285E}" type="presParOf" srcId="{309CF430-219F-481A-B7DB-B47ED21A6A45}" destId="{2E8D2821-B337-4222-BC39-D112C089F106}" srcOrd="2" destOrd="0" presId="urn:microsoft.com/office/officeart/2005/8/layout/process4"/>
    <dgm:cxn modelId="{516286E4-866A-4552-8054-3FD2C8C7CAC2}" type="presParOf" srcId="{2E8D2821-B337-4222-BC39-D112C089F106}" destId="{5C61062C-4D3B-448B-8C25-E5C5B4F5B332}" srcOrd="0" destOrd="0" presId="urn:microsoft.com/office/officeart/2005/8/layout/process4"/>
    <dgm:cxn modelId="{B948249F-9DFB-4D48-BF52-6A9974FB7593}" type="presParOf" srcId="{BC439C06-8192-45AE-B645-FA7532AC07DF}" destId="{343BB1BF-DAFE-4D20-A51E-5374F9144A15}" srcOrd="1" destOrd="0" presId="urn:microsoft.com/office/officeart/2005/8/layout/process4"/>
    <dgm:cxn modelId="{0A786FC0-F464-4709-BF22-E5A2799FDB56}" type="presParOf" srcId="{BC439C06-8192-45AE-B645-FA7532AC07DF}" destId="{24D94BC3-FC2F-4CF7-8FB6-E2894B14A337}" srcOrd="2" destOrd="0" presId="urn:microsoft.com/office/officeart/2005/8/layout/process4"/>
    <dgm:cxn modelId="{C80467AF-D225-4CD3-A055-56783545CE24}" type="presParOf" srcId="{24D94BC3-FC2F-4CF7-8FB6-E2894B14A337}" destId="{9769C003-1171-471E-A32C-9D910D5CB562}" srcOrd="0" destOrd="0" presId="urn:microsoft.com/office/officeart/2005/8/layout/process4"/>
    <dgm:cxn modelId="{2EF3940C-F984-4249-915B-0E940A2613AF}" type="presParOf" srcId="{24D94BC3-FC2F-4CF7-8FB6-E2894B14A337}" destId="{444FC69B-6D03-4145-8CEC-64032741CF0D}" srcOrd="1" destOrd="0" presId="urn:microsoft.com/office/officeart/2005/8/layout/process4"/>
    <dgm:cxn modelId="{DF59D897-6F23-4A5F-B1AA-4A68E70BF242}" type="presParOf" srcId="{24D94BC3-FC2F-4CF7-8FB6-E2894B14A337}" destId="{95482DF6-53E6-4ED5-AA3F-B6670789ADA1}" srcOrd="2" destOrd="0" presId="urn:microsoft.com/office/officeart/2005/8/layout/process4"/>
    <dgm:cxn modelId="{D3F991E4-823F-4627-AE47-4CCEFCFB0140}" type="presParOf" srcId="{95482DF6-53E6-4ED5-AA3F-B6670789ADA1}" destId="{4AD29FC5-C9AD-4C96-94A6-7E1C0AD627F2}" srcOrd="0" destOrd="0" presId="urn:microsoft.com/office/officeart/2005/8/layout/process4"/>
    <dgm:cxn modelId="{CA9CD249-FADD-4481-B962-60090B13EAF0}" type="presParOf" srcId="{95482DF6-53E6-4ED5-AA3F-B6670789ADA1}" destId="{8F4C170D-6324-4058-AF42-156DAE986C2C}" srcOrd="1" destOrd="0" presId="urn:microsoft.com/office/officeart/2005/8/layout/process4"/>
    <dgm:cxn modelId="{28ECE392-57C2-44C7-B704-0D0B60E70820}" type="presParOf" srcId="{BC439C06-8192-45AE-B645-FA7532AC07DF}" destId="{6454FF52-1FBE-4420-AB7B-012889DCE184}" srcOrd="3" destOrd="0" presId="urn:microsoft.com/office/officeart/2005/8/layout/process4"/>
    <dgm:cxn modelId="{EF029420-8DF5-42B6-943D-47A112FD0EC2}" type="presParOf" srcId="{BC439C06-8192-45AE-B645-FA7532AC07DF}" destId="{9F12A47F-24D7-4D46-B765-800D26BFAB16}" srcOrd="4" destOrd="0" presId="urn:microsoft.com/office/officeart/2005/8/layout/process4"/>
    <dgm:cxn modelId="{40B77381-285E-4EF1-86B1-BAA7F98683D5}" type="presParOf" srcId="{9F12A47F-24D7-4D46-B765-800D26BFAB16}" destId="{B7AF56B6-BBFE-4854-912D-46AACB3B7E54}" srcOrd="0" destOrd="0" presId="urn:microsoft.com/office/officeart/2005/8/layout/process4"/>
    <dgm:cxn modelId="{94F425CB-29A2-4E9F-8C10-55A61EA11030}" type="presParOf" srcId="{9F12A47F-24D7-4D46-B765-800D26BFAB16}" destId="{6F8EE928-08B5-4E90-B7E8-5C7F581547C1}" srcOrd="1" destOrd="0" presId="urn:microsoft.com/office/officeart/2005/8/layout/process4"/>
    <dgm:cxn modelId="{A011C12E-29D7-446C-8C83-F8AE64420E33}" type="presParOf" srcId="{9F12A47F-24D7-4D46-B765-800D26BFAB16}" destId="{8ED337C8-9E52-4E9C-BD7B-6D7E16F16A93}" srcOrd="2" destOrd="0" presId="urn:microsoft.com/office/officeart/2005/8/layout/process4"/>
    <dgm:cxn modelId="{9EF5CC07-0549-4F1E-B77A-A4C9BF5CB06F}" type="presParOf" srcId="{8ED337C8-9E52-4E9C-BD7B-6D7E16F16A93}" destId="{DAD6B061-2000-44D9-A235-E7FE52F163FA}" srcOrd="0" destOrd="0" presId="urn:microsoft.com/office/officeart/2005/8/layout/process4"/>
    <dgm:cxn modelId="{EC1398B0-B927-4E82-B2FA-D5057DC5ABC9}" type="presParOf" srcId="{8ED337C8-9E52-4E9C-BD7B-6D7E16F16A93}" destId="{D6A0AF0A-C257-423C-9BA2-9DD6CCAF6753}" srcOrd="1" destOrd="0" presId="urn:microsoft.com/office/officeart/2005/8/layout/process4"/>
    <dgm:cxn modelId="{0EC63DAF-D452-4A13-B5DD-B8A982DBFE27}" type="presParOf" srcId="{BC439C06-8192-45AE-B645-FA7532AC07DF}" destId="{AF3749A3-51B7-48BE-8B18-C159958DC1B2}" srcOrd="5" destOrd="0" presId="urn:microsoft.com/office/officeart/2005/8/layout/process4"/>
    <dgm:cxn modelId="{05B087BA-EBF5-4057-B8D9-480644A6B70A}" type="presParOf" srcId="{BC439C06-8192-45AE-B645-FA7532AC07DF}" destId="{B3F8FDF9-52F9-4EE5-AE2B-94F61AB03F40}" srcOrd="6" destOrd="0" presId="urn:microsoft.com/office/officeart/2005/8/layout/process4"/>
    <dgm:cxn modelId="{1A71E79C-0134-4809-B10D-E699B9B41AE5}" type="presParOf" srcId="{B3F8FDF9-52F9-4EE5-AE2B-94F61AB03F40}" destId="{70705DEB-1D5D-4EF6-B131-79EE2091D422}" srcOrd="0" destOrd="0" presId="urn:microsoft.com/office/officeart/2005/8/layout/process4"/>
    <dgm:cxn modelId="{91FAA113-9BAE-48D5-95FF-64D9E67C14A6}" type="presParOf" srcId="{B3F8FDF9-52F9-4EE5-AE2B-94F61AB03F40}" destId="{7D40984A-3515-462E-9BAB-9FA989EF6F43}" srcOrd="1" destOrd="0" presId="urn:microsoft.com/office/officeart/2005/8/layout/process4"/>
    <dgm:cxn modelId="{E1F65BA7-1D91-417D-90E2-B66D9B977051}" type="presParOf" srcId="{B3F8FDF9-52F9-4EE5-AE2B-94F61AB03F40}" destId="{EDF79F60-CD13-46CD-9A40-1E4627609B77}" srcOrd="2" destOrd="0" presId="urn:microsoft.com/office/officeart/2005/8/layout/process4"/>
    <dgm:cxn modelId="{0A5DEEC8-3847-4B77-B9B8-F5AA245ABC8C}" type="presParOf" srcId="{EDF79F60-CD13-46CD-9A40-1E4627609B77}" destId="{A6F7399A-2D5A-48F0-8542-A89F4F87DC27}" srcOrd="0" destOrd="0" presId="urn:microsoft.com/office/officeart/2005/8/layout/process4"/>
    <dgm:cxn modelId="{31887642-9373-453A-8518-974A4347AB4F}" type="presParOf" srcId="{EDF79F60-CD13-46CD-9A40-1E4627609B77}" destId="{5B6923AA-012F-4A7D-B6F1-A40D7EEA858D}" srcOrd="1" destOrd="0" presId="urn:microsoft.com/office/officeart/2005/8/layout/process4"/>
    <dgm:cxn modelId="{2F8926C6-D209-4C38-9136-70B9B435E27E}" type="presParOf" srcId="{BC439C06-8192-45AE-B645-FA7532AC07DF}" destId="{1F6E2493-812A-4C2F-B138-8336FFFAD543}" srcOrd="7" destOrd="0" presId="urn:microsoft.com/office/officeart/2005/8/layout/process4"/>
    <dgm:cxn modelId="{49ACA9D0-1027-4A84-B2E2-394C89669202}" type="presParOf" srcId="{BC439C06-8192-45AE-B645-FA7532AC07DF}" destId="{F6DCE350-8141-4CD1-AEBD-931F093359C1}" srcOrd="8" destOrd="0" presId="urn:microsoft.com/office/officeart/2005/8/layout/process4"/>
    <dgm:cxn modelId="{7B54CCA9-261D-47F0-959A-4CB299EBC0E0}" type="presParOf" srcId="{F6DCE350-8141-4CD1-AEBD-931F093359C1}" destId="{400B6CEA-E51E-4000-B23F-892FBE25882B}" srcOrd="0" destOrd="0" presId="urn:microsoft.com/office/officeart/2005/8/layout/process4"/>
    <dgm:cxn modelId="{4950BE1F-E32B-4A7A-92A2-B7E89B2C4E57}" type="presParOf" srcId="{F6DCE350-8141-4CD1-AEBD-931F093359C1}" destId="{A5D1A72D-CF4F-4F0F-B1B4-14CA375B73EB}" srcOrd="1" destOrd="0" presId="urn:microsoft.com/office/officeart/2005/8/layout/process4"/>
    <dgm:cxn modelId="{861AE126-C5E4-49A8-A770-D5FAFFE6BE8E}" type="presParOf" srcId="{F6DCE350-8141-4CD1-AEBD-931F093359C1}" destId="{56321AA0-0251-4079-A579-C7F300C890A9}" srcOrd="2" destOrd="0" presId="urn:microsoft.com/office/officeart/2005/8/layout/process4"/>
    <dgm:cxn modelId="{9923E518-C3A6-4715-A4E3-C5ECCC58916D}" type="presParOf" srcId="{56321AA0-0251-4079-A579-C7F300C890A9}" destId="{E42A5976-9349-4345-BDC7-37277624E671}" srcOrd="0" destOrd="0" presId="urn:microsoft.com/office/officeart/2005/8/layout/process4"/>
    <dgm:cxn modelId="{BC1074E1-6029-4D96-B1A6-238D0F8A4AAE}" type="presParOf" srcId="{56321AA0-0251-4079-A579-C7F300C890A9}" destId="{CFE8E1F3-E113-432F-B9A2-3434C55B20F4}" srcOrd="1"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FED937-0D65-47A2-9FBD-9E1CC25682A1}">
      <dsp:nvSpPr>
        <dsp:cNvPr id="0" name=""/>
        <dsp:cNvSpPr/>
      </dsp:nvSpPr>
      <dsp:spPr>
        <a:xfrm>
          <a:off x="41" y="69149"/>
          <a:ext cx="3973904" cy="518400"/>
        </a:xfrm>
        <a:prstGeom prst="rect">
          <a:avLst/>
        </a:prstGeom>
        <a:solidFill>
          <a:schemeClr val="accent6">
            <a:hueOff val="0"/>
            <a:satOff val="0"/>
            <a:lumOff val="0"/>
            <a:alphaOff val="0"/>
          </a:schemeClr>
        </a:solidFill>
        <a:ln w="11429" cap="flat" cmpd="sng" algn="ctr">
          <a:solidFill>
            <a:schemeClr val="accent6">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es-GT" sz="1800" kern="1200" dirty="0" smtClean="0"/>
            <a:t>Fibra Trepadora</a:t>
          </a:r>
          <a:endParaRPr lang="es-ES" sz="1800" kern="1200" dirty="0"/>
        </a:p>
      </dsp:txBody>
      <dsp:txXfrm>
        <a:off x="41" y="69149"/>
        <a:ext cx="3973904" cy="518400"/>
      </dsp:txXfrm>
    </dsp:sp>
    <dsp:sp modelId="{57198D41-2D55-4257-8EDA-1D0B59127E61}">
      <dsp:nvSpPr>
        <dsp:cNvPr id="0" name=""/>
        <dsp:cNvSpPr/>
      </dsp:nvSpPr>
      <dsp:spPr>
        <a:xfrm>
          <a:off x="41" y="587549"/>
          <a:ext cx="3973904" cy="3693397"/>
        </a:xfrm>
        <a:prstGeom prst="rect">
          <a:avLst/>
        </a:prstGeom>
        <a:solidFill>
          <a:schemeClr val="accent6">
            <a:alpha val="90000"/>
            <a:tint val="40000"/>
            <a:hueOff val="0"/>
            <a:satOff val="0"/>
            <a:lumOff val="0"/>
            <a:alphaOff val="0"/>
          </a:schemeClr>
        </a:solidFill>
        <a:ln w="11429" cap="flat" cmpd="sng" algn="ctr">
          <a:solidFill>
            <a:schemeClr val="accent6">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just" defTabSz="800100">
            <a:lnSpc>
              <a:spcPct val="90000"/>
            </a:lnSpc>
            <a:spcBef>
              <a:spcPct val="0"/>
            </a:spcBef>
            <a:spcAft>
              <a:spcPct val="15000"/>
            </a:spcAft>
            <a:buChar char="••"/>
          </a:pPr>
          <a:r>
            <a:rPr lang="es-GT" sz="1800" kern="1200" dirty="0" smtClean="0"/>
            <a:t>Nacen en las olivas inferiores del Bulbo Raquídeo</a:t>
          </a:r>
          <a:endParaRPr lang="es-ES" sz="1800" kern="1200" dirty="0"/>
        </a:p>
        <a:p>
          <a:pPr marL="171450" lvl="1" indent="-171450" algn="just" defTabSz="800100">
            <a:lnSpc>
              <a:spcPct val="90000"/>
            </a:lnSpc>
            <a:spcBef>
              <a:spcPct val="0"/>
            </a:spcBef>
            <a:spcAft>
              <a:spcPct val="15000"/>
            </a:spcAft>
            <a:buChar char="••"/>
          </a:pPr>
          <a:r>
            <a:rPr lang="es-GT" sz="1800" kern="1200" dirty="0" smtClean="0"/>
            <a:t>1 FT por c/5-10 CP</a:t>
          </a:r>
          <a:endParaRPr lang="es-ES" sz="1800" kern="1200" dirty="0"/>
        </a:p>
        <a:p>
          <a:pPr marL="171450" lvl="1" indent="-171450" algn="just" defTabSz="800100">
            <a:lnSpc>
              <a:spcPct val="90000"/>
            </a:lnSpc>
            <a:spcBef>
              <a:spcPct val="0"/>
            </a:spcBef>
            <a:spcAft>
              <a:spcPct val="15000"/>
            </a:spcAft>
            <a:buChar char="••"/>
          </a:pPr>
          <a:r>
            <a:rPr lang="es-GT" sz="1800" kern="1200" dirty="0" smtClean="0"/>
            <a:t>Sinapsis primero con CNP y luego llega a la corteza con la CP</a:t>
          </a:r>
          <a:endParaRPr lang="es-ES" sz="1800" kern="1200" dirty="0"/>
        </a:p>
        <a:p>
          <a:pPr marL="171450" lvl="1" indent="-171450" algn="just" defTabSz="800100">
            <a:lnSpc>
              <a:spcPct val="90000"/>
            </a:lnSpc>
            <a:spcBef>
              <a:spcPct val="0"/>
            </a:spcBef>
            <a:spcAft>
              <a:spcPct val="15000"/>
            </a:spcAft>
            <a:buChar char="••"/>
          </a:pPr>
          <a:r>
            <a:rPr lang="es-GT" sz="1800" kern="1200" dirty="0" smtClean="0"/>
            <a:t>Produce despolarización peculiar </a:t>
          </a:r>
          <a:r>
            <a:rPr lang="es-GT" sz="1800" i="1" kern="1200" dirty="0" smtClean="0"/>
            <a:t>(“descarga compleja”)</a:t>
          </a:r>
          <a:r>
            <a:rPr lang="es-GT" sz="1800" kern="1200" dirty="0" smtClean="0"/>
            <a:t>de 1s de duración en las CP</a:t>
          </a:r>
          <a:endParaRPr lang="es-ES" sz="1800" kern="1200" dirty="0"/>
        </a:p>
      </dsp:txBody>
      <dsp:txXfrm>
        <a:off x="41" y="587549"/>
        <a:ext cx="3973904" cy="3693397"/>
      </dsp:txXfrm>
    </dsp:sp>
    <dsp:sp modelId="{828AC1D1-1DC1-4E7E-875D-BCC65F3DB173}">
      <dsp:nvSpPr>
        <dsp:cNvPr id="0" name=""/>
        <dsp:cNvSpPr/>
      </dsp:nvSpPr>
      <dsp:spPr>
        <a:xfrm>
          <a:off x="4530292" y="69149"/>
          <a:ext cx="3973904" cy="518400"/>
        </a:xfrm>
        <a:prstGeom prst="rect">
          <a:avLst/>
        </a:prstGeom>
        <a:solidFill>
          <a:schemeClr val="accent6">
            <a:hueOff val="0"/>
            <a:satOff val="0"/>
            <a:lumOff val="0"/>
            <a:alphaOff val="0"/>
          </a:schemeClr>
        </a:solidFill>
        <a:ln w="11429" cap="flat" cmpd="sng" algn="ctr">
          <a:solidFill>
            <a:schemeClr val="accent6">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es-GT" sz="1800" kern="1200" dirty="0" smtClean="0"/>
            <a:t>Fibra Musgosa</a:t>
          </a:r>
          <a:endParaRPr lang="es-ES" sz="1800" kern="1200" dirty="0"/>
        </a:p>
      </dsp:txBody>
      <dsp:txXfrm>
        <a:off x="4530292" y="69149"/>
        <a:ext cx="3973904" cy="518400"/>
      </dsp:txXfrm>
    </dsp:sp>
    <dsp:sp modelId="{B14B6FAE-C0F2-462D-85DB-5EA22D8056BF}">
      <dsp:nvSpPr>
        <dsp:cNvPr id="0" name=""/>
        <dsp:cNvSpPr/>
      </dsp:nvSpPr>
      <dsp:spPr>
        <a:xfrm>
          <a:off x="4530292" y="587549"/>
          <a:ext cx="3973904" cy="3693397"/>
        </a:xfrm>
        <a:prstGeom prst="rect">
          <a:avLst/>
        </a:prstGeom>
        <a:solidFill>
          <a:schemeClr val="accent6">
            <a:alpha val="90000"/>
            <a:tint val="40000"/>
            <a:hueOff val="0"/>
            <a:satOff val="0"/>
            <a:lumOff val="0"/>
            <a:alphaOff val="0"/>
          </a:schemeClr>
        </a:solidFill>
        <a:ln w="11429" cap="flat" cmpd="sng" algn="ctr">
          <a:solidFill>
            <a:schemeClr val="accent6">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just" defTabSz="800100">
            <a:lnSpc>
              <a:spcPct val="90000"/>
            </a:lnSpc>
            <a:spcBef>
              <a:spcPct val="0"/>
            </a:spcBef>
            <a:spcAft>
              <a:spcPct val="15000"/>
            </a:spcAft>
            <a:buChar char="••"/>
          </a:pPr>
          <a:r>
            <a:rPr lang="es-GT" sz="1800" kern="1200" dirty="0" smtClean="0"/>
            <a:t>Engloban a todas las demás fibras aferentes desde el encéfalo, tronco y médula.</a:t>
          </a:r>
          <a:endParaRPr lang="es-ES" sz="1800" kern="1200" dirty="0"/>
        </a:p>
        <a:p>
          <a:pPr marL="171450" lvl="1" indent="-171450" algn="just" defTabSz="800100">
            <a:lnSpc>
              <a:spcPct val="90000"/>
            </a:lnSpc>
            <a:spcBef>
              <a:spcPct val="0"/>
            </a:spcBef>
            <a:spcAft>
              <a:spcPct val="15000"/>
            </a:spcAft>
            <a:buChar char="••"/>
          </a:pPr>
          <a:r>
            <a:rPr lang="es-GT" sz="1800" kern="1200" dirty="0" smtClean="0"/>
            <a:t>Mandan colaterales excitadoras a las CNP</a:t>
          </a:r>
          <a:endParaRPr lang="es-ES" sz="1800" kern="1200" dirty="0"/>
        </a:p>
        <a:p>
          <a:pPr marL="171450" lvl="1" indent="-171450" algn="just" defTabSz="800100">
            <a:lnSpc>
              <a:spcPct val="90000"/>
            </a:lnSpc>
            <a:spcBef>
              <a:spcPct val="0"/>
            </a:spcBef>
            <a:spcAft>
              <a:spcPct val="15000"/>
            </a:spcAft>
            <a:buChar char="••"/>
          </a:pPr>
          <a:r>
            <a:rPr lang="es-GT" sz="1800" kern="1200" dirty="0" smtClean="0"/>
            <a:t>Luego sinapsis con los </a:t>
          </a:r>
          <a:r>
            <a:rPr lang="es-GT" sz="1800" i="1" kern="1200" dirty="0" smtClean="0"/>
            <a:t>Granos </a:t>
          </a:r>
          <a:r>
            <a:rPr lang="es-GT" sz="1800" i="0" kern="1200" dirty="0" smtClean="0"/>
            <a:t>que sus axones hacen sinapsis con las </a:t>
          </a:r>
          <a:r>
            <a:rPr lang="es-GT" sz="1800" i="1" kern="1200" dirty="0" smtClean="0"/>
            <a:t>fibras paralelas </a:t>
          </a:r>
          <a:r>
            <a:rPr lang="es-GT" sz="1800" i="0" kern="1200" dirty="0" smtClean="0"/>
            <a:t>en la capa molecular (donde hacen sinapsis las CP)</a:t>
          </a:r>
          <a:endParaRPr lang="es-ES" sz="1800" kern="1200" dirty="0"/>
        </a:p>
        <a:p>
          <a:pPr marL="171450" lvl="1" indent="-171450" algn="just" defTabSz="800100">
            <a:lnSpc>
              <a:spcPct val="90000"/>
            </a:lnSpc>
            <a:spcBef>
              <a:spcPct val="0"/>
            </a:spcBef>
            <a:spcAft>
              <a:spcPct val="15000"/>
            </a:spcAft>
            <a:buChar char="••"/>
          </a:pPr>
          <a:r>
            <a:rPr lang="es-GT" sz="1800" kern="1200" dirty="0" smtClean="0"/>
            <a:t>Se requieren muchas FM para excitar una CP (</a:t>
          </a:r>
          <a:r>
            <a:rPr lang="es-GT" sz="1800" i="1" kern="1200" dirty="0" smtClean="0"/>
            <a:t>sinapsis débiles o “descarga simple”</a:t>
          </a:r>
          <a:r>
            <a:rPr lang="es-GT" sz="1800" kern="1200" dirty="0" smtClean="0"/>
            <a:t>) que son de corta duración</a:t>
          </a:r>
          <a:endParaRPr lang="es-ES" sz="1800" kern="1200" dirty="0"/>
        </a:p>
      </dsp:txBody>
      <dsp:txXfrm>
        <a:off x="4530292" y="587549"/>
        <a:ext cx="3973904" cy="369339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D476EB2-067C-4C3C-B573-645000F379A6}">
      <dsp:nvSpPr>
        <dsp:cNvPr id="0" name=""/>
        <dsp:cNvSpPr/>
      </dsp:nvSpPr>
      <dsp:spPr>
        <a:xfrm rot="5400000">
          <a:off x="-247798" y="249366"/>
          <a:ext cx="1651992" cy="1156394"/>
        </a:xfrm>
        <a:prstGeom prst="chevron">
          <a:avLst/>
        </a:prstGeom>
        <a:solidFill>
          <a:schemeClr val="accent6">
            <a:hueOff val="0"/>
            <a:satOff val="0"/>
            <a:lumOff val="0"/>
            <a:alphaOff val="0"/>
          </a:schemeClr>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GT" sz="1100" kern="1200" dirty="0" err="1" smtClean="0"/>
            <a:t>Vestibulocerebelo</a:t>
          </a:r>
          <a:endParaRPr lang="es-ES" sz="1100" kern="1200" dirty="0"/>
        </a:p>
      </dsp:txBody>
      <dsp:txXfrm rot="5400000">
        <a:off x="-247798" y="249366"/>
        <a:ext cx="1651992" cy="1156394"/>
      </dsp:txXfrm>
    </dsp:sp>
    <dsp:sp modelId="{E0719276-9AA5-485A-A4A5-3E1A827D257D}">
      <dsp:nvSpPr>
        <dsp:cNvPr id="0" name=""/>
        <dsp:cNvSpPr/>
      </dsp:nvSpPr>
      <dsp:spPr>
        <a:xfrm rot="5400000">
          <a:off x="4293418" y="-3135456"/>
          <a:ext cx="1073794" cy="7347843"/>
        </a:xfrm>
        <a:prstGeom prst="round2Same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GT" sz="1300" kern="1200" dirty="0" smtClean="0"/>
            <a:t>Lóbulos </a:t>
          </a:r>
          <a:r>
            <a:rPr lang="es-GT" sz="1300" kern="1200" dirty="0" err="1" smtClean="0"/>
            <a:t>Floculonodulares</a:t>
          </a:r>
          <a:r>
            <a:rPr lang="es-GT" sz="1300" kern="1200" dirty="0" smtClean="0"/>
            <a:t> y porciones adyacentes al vermis. </a:t>
          </a:r>
          <a:endParaRPr lang="es-ES" sz="1300" kern="1200" dirty="0"/>
        </a:p>
        <a:p>
          <a:pPr marL="114300" lvl="1" indent="-114300" algn="l" defTabSz="577850">
            <a:lnSpc>
              <a:spcPct val="90000"/>
            </a:lnSpc>
            <a:spcBef>
              <a:spcPct val="0"/>
            </a:spcBef>
            <a:spcAft>
              <a:spcPct val="15000"/>
            </a:spcAft>
            <a:buChar char="••"/>
          </a:pPr>
          <a:r>
            <a:rPr lang="es-GT" sz="1300" kern="1200" dirty="0" smtClean="0"/>
            <a:t>Equilibrio y Postura</a:t>
          </a:r>
          <a:endParaRPr lang="es-ES" sz="1300" kern="1200" dirty="0"/>
        </a:p>
      </dsp:txBody>
      <dsp:txXfrm rot="5400000">
        <a:off x="4293418" y="-3135456"/>
        <a:ext cx="1073794" cy="7347843"/>
      </dsp:txXfrm>
    </dsp:sp>
    <dsp:sp modelId="{17A382FD-1F5E-4190-AA1B-FAF2C9B12B0B}">
      <dsp:nvSpPr>
        <dsp:cNvPr id="0" name=""/>
        <dsp:cNvSpPr/>
      </dsp:nvSpPr>
      <dsp:spPr>
        <a:xfrm rot="5400000">
          <a:off x="-247798" y="1707802"/>
          <a:ext cx="1651992" cy="1156394"/>
        </a:xfrm>
        <a:prstGeom prst="chevron">
          <a:avLst/>
        </a:prstGeom>
        <a:solidFill>
          <a:schemeClr val="accent6">
            <a:hueOff val="0"/>
            <a:satOff val="0"/>
            <a:lumOff val="0"/>
            <a:alphaOff val="0"/>
          </a:schemeClr>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GT" sz="1100" kern="1200" dirty="0" err="1" smtClean="0"/>
            <a:t>Espinocerebelo</a:t>
          </a:r>
          <a:endParaRPr lang="es-ES" sz="1100" kern="1200" dirty="0"/>
        </a:p>
      </dsp:txBody>
      <dsp:txXfrm rot="5400000">
        <a:off x="-247798" y="1707802"/>
        <a:ext cx="1651992" cy="1156394"/>
      </dsp:txXfrm>
    </dsp:sp>
    <dsp:sp modelId="{EB1BB165-35FC-4AF5-A5D1-57E484132BB5}">
      <dsp:nvSpPr>
        <dsp:cNvPr id="0" name=""/>
        <dsp:cNvSpPr/>
      </dsp:nvSpPr>
      <dsp:spPr>
        <a:xfrm rot="5400000">
          <a:off x="4293418" y="-1677020"/>
          <a:ext cx="1073794" cy="7347843"/>
        </a:xfrm>
        <a:prstGeom prst="round2Same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GT" sz="1300" kern="1200" dirty="0" smtClean="0"/>
            <a:t>Vermis y Zonas Intermedias.</a:t>
          </a:r>
          <a:endParaRPr lang="es-ES" sz="1300" kern="1200" dirty="0"/>
        </a:p>
        <a:p>
          <a:pPr marL="114300" lvl="1" indent="-114300" algn="l" defTabSz="577850">
            <a:lnSpc>
              <a:spcPct val="90000"/>
            </a:lnSpc>
            <a:spcBef>
              <a:spcPct val="0"/>
            </a:spcBef>
            <a:spcAft>
              <a:spcPct val="15000"/>
            </a:spcAft>
            <a:buChar char="••"/>
          </a:pPr>
          <a:r>
            <a:rPr lang="es-GT" sz="1300" kern="1200" dirty="0" smtClean="0"/>
            <a:t>Movimientos distales, especialmente manos y dedos</a:t>
          </a:r>
          <a:endParaRPr lang="es-ES" sz="1300" kern="1200" dirty="0"/>
        </a:p>
      </dsp:txBody>
      <dsp:txXfrm rot="5400000">
        <a:off x="4293418" y="-1677020"/>
        <a:ext cx="1073794" cy="7347843"/>
      </dsp:txXfrm>
    </dsp:sp>
    <dsp:sp modelId="{1EFC65CF-8874-41D3-93CD-C4DA9579C38B}">
      <dsp:nvSpPr>
        <dsp:cNvPr id="0" name=""/>
        <dsp:cNvSpPr/>
      </dsp:nvSpPr>
      <dsp:spPr>
        <a:xfrm rot="5400000">
          <a:off x="-247798" y="3166238"/>
          <a:ext cx="1651992" cy="1156394"/>
        </a:xfrm>
        <a:prstGeom prst="chevron">
          <a:avLst/>
        </a:prstGeom>
        <a:solidFill>
          <a:schemeClr val="accent6">
            <a:hueOff val="0"/>
            <a:satOff val="0"/>
            <a:lumOff val="0"/>
            <a:alphaOff val="0"/>
          </a:schemeClr>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GT" sz="1100" kern="1200" dirty="0" err="1" smtClean="0"/>
            <a:t>Cerebrocerebelo</a:t>
          </a:r>
          <a:endParaRPr lang="es-ES" sz="1100" kern="1200" dirty="0"/>
        </a:p>
      </dsp:txBody>
      <dsp:txXfrm rot="5400000">
        <a:off x="-247798" y="3166238"/>
        <a:ext cx="1651992" cy="1156394"/>
      </dsp:txXfrm>
    </dsp:sp>
    <dsp:sp modelId="{A9B4ADFB-593A-41A9-9C37-71B096011FE0}">
      <dsp:nvSpPr>
        <dsp:cNvPr id="0" name=""/>
        <dsp:cNvSpPr/>
      </dsp:nvSpPr>
      <dsp:spPr>
        <a:xfrm rot="5400000">
          <a:off x="4293418" y="-218584"/>
          <a:ext cx="1073794" cy="7347843"/>
        </a:xfrm>
        <a:prstGeom prst="round2Same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GT" sz="1300" kern="1200" dirty="0" smtClean="0"/>
            <a:t>Hemisferios </a:t>
          </a:r>
          <a:r>
            <a:rPr lang="es-GT" sz="1300" kern="1200" dirty="0" err="1" smtClean="0"/>
            <a:t>Cerebelosos</a:t>
          </a:r>
          <a:r>
            <a:rPr lang="es-GT" sz="1300" kern="1200" dirty="0" smtClean="0"/>
            <a:t>  (lateral a las Zonas Intermedias)</a:t>
          </a:r>
          <a:endParaRPr lang="es-ES" sz="1300" kern="1200" dirty="0"/>
        </a:p>
        <a:p>
          <a:pPr marL="114300" lvl="1" indent="-114300" algn="l" defTabSz="577850">
            <a:lnSpc>
              <a:spcPct val="90000"/>
            </a:lnSpc>
            <a:spcBef>
              <a:spcPct val="0"/>
            </a:spcBef>
            <a:spcAft>
              <a:spcPct val="15000"/>
            </a:spcAft>
            <a:buChar char="••"/>
          </a:pPr>
          <a:r>
            <a:rPr lang="es-GT" sz="1300" kern="1200" dirty="0" smtClean="0"/>
            <a:t>Todas sus Aferencias de la Corteza Cerebral Motora, </a:t>
          </a:r>
          <a:r>
            <a:rPr lang="es-GT" sz="1300" kern="1200" dirty="0" err="1" smtClean="0"/>
            <a:t>Premotora</a:t>
          </a:r>
          <a:r>
            <a:rPr lang="es-GT" sz="1300" kern="1200" dirty="0" smtClean="0"/>
            <a:t> y </a:t>
          </a:r>
          <a:r>
            <a:rPr lang="es-GT" sz="1300" kern="1200" dirty="0" err="1" smtClean="0"/>
            <a:t>Somatosensitiva</a:t>
          </a:r>
          <a:endParaRPr lang="es-ES" sz="1300" kern="1200" dirty="0"/>
        </a:p>
        <a:p>
          <a:pPr marL="114300" lvl="1" indent="-114300" algn="l" defTabSz="577850">
            <a:lnSpc>
              <a:spcPct val="90000"/>
            </a:lnSpc>
            <a:spcBef>
              <a:spcPct val="0"/>
            </a:spcBef>
            <a:spcAft>
              <a:spcPct val="15000"/>
            </a:spcAft>
            <a:buChar char="••"/>
          </a:pPr>
          <a:r>
            <a:rPr lang="es-GT" sz="1300" kern="1200" dirty="0" smtClean="0"/>
            <a:t>Transmite sus señales de salida (</a:t>
          </a:r>
          <a:r>
            <a:rPr lang="es-GT" sz="1300" kern="1200" dirty="0" err="1" smtClean="0"/>
            <a:t>eferencias</a:t>
          </a:r>
          <a:r>
            <a:rPr lang="es-GT" sz="1300" kern="1200" dirty="0" smtClean="0"/>
            <a:t>) de forma ascendente(hacia el cerebro) para </a:t>
          </a:r>
          <a:r>
            <a:rPr lang="es-GT" sz="1300" b="1" i="1" kern="1200" dirty="0" err="1" smtClean="0"/>
            <a:t>autorregular</a:t>
          </a:r>
          <a:r>
            <a:rPr lang="es-GT" sz="1300" b="0" i="0" kern="1200" dirty="0" smtClean="0"/>
            <a:t> al sistema </a:t>
          </a:r>
          <a:r>
            <a:rPr lang="es-GT" sz="1300" b="0" i="0" kern="1200" dirty="0" err="1" smtClean="0"/>
            <a:t>sensitivomotor</a:t>
          </a:r>
          <a:r>
            <a:rPr lang="es-GT" sz="1300" b="0" i="0" kern="1200" dirty="0" smtClean="0"/>
            <a:t> de la corteza para PLANIFICAR los movimientos secuenciales del tronco y extremidades </a:t>
          </a:r>
          <a:r>
            <a:rPr lang="es-GT" sz="1300" b="1" i="1" kern="1200" dirty="0" smtClean="0"/>
            <a:t>(imagen motora)</a:t>
          </a:r>
          <a:endParaRPr lang="es-ES" sz="1300" kern="1200" dirty="0"/>
        </a:p>
      </dsp:txBody>
      <dsp:txXfrm rot="5400000">
        <a:off x="4293418" y="-218584"/>
        <a:ext cx="1073794" cy="734784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A7B450-6574-42DE-8D6B-76F12AC06568}">
      <dsp:nvSpPr>
        <dsp:cNvPr id="0" name=""/>
        <dsp:cNvSpPr/>
      </dsp:nvSpPr>
      <dsp:spPr>
        <a:xfrm>
          <a:off x="0" y="0"/>
          <a:ext cx="5472608" cy="1004972"/>
        </a:xfrm>
        <a:prstGeom prst="roundRect">
          <a:avLst>
            <a:gd name="adj" fmla="val 10000"/>
          </a:avLst>
        </a:prstGeom>
        <a:solidFill>
          <a:schemeClr val="accent4">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s-GT" sz="1300" i="1" kern="1200" dirty="0" smtClean="0"/>
            <a:t>Cambios en la dirección y equilibrio del movimiento (Conductos Semicirculares) durante </a:t>
          </a:r>
          <a:r>
            <a:rPr lang="es-GT" sz="1300" b="1" i="1" kern="1200" dirty="0" smtClean="0"/>
            <a:t>variaciones rápidas de la posición del cuerpo y no tanto de la situación estática</a:t>
          </a:r>
          <a:endParaRPr lang="es-ES" sz="1300" kern="1200" dirty="0"/>
        </a:p>
      </dsp:txBody>
      <dsp:txXfrm>
        <a:off x="0" y="0"/>
        <a:ext cx="4362113" cy="1004972"/>
      </dsp:txXfrm>
    </dsp:sp>
    <dsp:sp modelId="{1D99F934-4C6C-499B-930F-2C37F80576C6}">
      <dsp:nvSpPr>
        <dsp:cNvPr id="0" name=""/>
        <dsp:cNvSpPr/>
      </dsp:nvSpPr>
      <dsp:spPr>
        <a:xfrm>
          <a:off x="458330" y="1187694"/>
          <a:ext cx="5472608" cy="1004972"/>
        </a:xfrm>
        <a:prstGeom prst="roundRect">
          <a:avLst>
            <a:gd name="adj" fmla="val 10000"/>
          </a:avLst>
        </a:prstGeom>
        <a:solidFill>
          <a:schemeClr val="accent4">
            <a:hueOff val="0"/>
            <a:satOff val="0"/>
            <a:lumOff val="-4313"/>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s-GT" sz="1300" i="1" kern="1200" dirty="0" smtClean="0"/>
            <a:t>Por tanto controla la musculatura (</a:t>
          </a:r>
          <a:r>
            <a:rPr lang="es-GT" sz="1300" i="1" kern="1200" dirty="0" err="1" smtClean="0"/>
            <a:t>Ago</a:t>
          </a:r>
          <a:r>
            <a:rPr lang="es-GT" sz="1300" i="1" kern="1200" dirty="0" smtClean="0"/>
            <a:t>/anta) de la columna, cadera y hombros          </a:t>
          </a:r>
        </a:p>
        <a:p>
          <a:pPr lvl="0" algn="l" defTabSz="577850">
            <a:lnSpc>
              <a:spcPct val="90000"/>
            </a:lnSpc>
            <a:spcBef>
              <a:spcPct val="0"/>
            </a:spcBef>
            <a:spcAft>
              <a:spcPct val="35000"/>
            </a:spcAft>
          </a:pPr>
          <a:r>
            <a:rPr lang="es-GT" sz="1300" i="1" kern="1200" dirty="0" smtClean="0"/>
            <a:t>                                       -ojo: movimientos son  </a:t>
          </a:r>
          <a:r>
            <a:rPr lang="es-GT" sz="1300" i="1" u="sng" kern="1200" dirty="0" smtClean="0"/>
            <a:t>secuenciales</a:t>
          </a:r>
          <a:endParaRPr lang="es-ES" sz="1300" u="sng" kern="1200" dirty="0"/>
        </a:p>
      </dsp:txBody>
      <dsp:txXfrm>
        <a:off x="458330" y="1187694"/>
        <a:ext cx="4361045" cy="1004972"/>
      </dsp:txXfrm>
    </dsp:sp>
    <dsp:sp modelId="{1D1CEB8C-67D2-466B-80DE-876B8EB1D656}">
      <dsp:nvSpPr>
        <dsp:cNvPr id="0" name=""/>
        <dsp:cNvSpPr/>
      </dsp:nvSpPr>
      <dsp:spPr>
        <a:xfrm>
          <a:off x="909821" y="2375389"/>
          <a:ext cx="5472608" cy="1004972"/>
        </a:xfrm>
        <a:prstGeom prst="roundRect">
          <a:avLst>
            <a:gd name="adj" fmla="val 10000"/>
          </a:avLst>
        </a:prstGeom>
        <a:solidFill>
          <a:schemeClr val="accent4">
            <a:hueOff val="0"/>
            <a:satOff val="0"/>
            <a:lumOff val="-8627"/>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s-GT" sz="1300" kern="1200" dirty="0" smtClean="0"/>
            <a:t>PROBLEMA:  retraso de la transmisión (espinocerebeloso,120m/s) de los pies hasta el encéfalo de aprox. 20ms… Por tanto, ¿Cómo se  manda la señal </a:t>
          </a:r>
          <a:r>
            <a:rPr lang="es-GT" sz="1300" b="1" i="1" kern="1200" dirty="0" smtClean="0"/>
            <a:t>a tiempo</a:t>
          </a:r>
          <a:r>
            <a:rPr lang="es-GT" sz="1300" b="0" i="0" kern="1200" dirty="0" smtClean="0"/>
            <a:t> para detener un movimiento o realizar un cambio??</a:t>
          </a:r>
          <a:endParaRPr lang="es-ES" sz="1300" kern="1200" dirty="0"/>
        </a:p>
      </dsp:txBody>
      <dsp:txXfrm>
        <a:off x="909821" y="2375389"/>
        <a:ext cx="4367885" cy="1004972"/>
      </dsp:txXfrm>
    </dsp:sp>
    <dsp:sp modelId="{56684DD2-2089-4F41-9ED1-8F311DE37531}">
      <dsp:nvSpPr>
        <dsp:cNvPr id="0" name=""/>
        <dsp:cNvSpPr/>
      </dsp:nvSpPr>
      <dsp:spPr>
        <a:xfrm>
          <a:off x="1368151" y="3563083"/>
          <a:ext cx="5472608" cy="1004972"/>
        </a:xfrm>
        <a:prstGeom prst="roundRect">
          <a:avLst>
            <a:gd name="adj" fmla="val 10000"/>
          </a:avLst>
        </a:prstGeom>
        <a:solidFill>
          <a:schemeClr val="accent4">
            <a:hueOff val="0"/>
            <a:satOff val="0"/>
            <a:lumOff val="-1294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s-GT" sz="1300" kern="1200" dirty="0" smtClean="0"/>
            <a:t>Los receptores periféricos informan de la velocidad y dirección que lleva el cuerpo </a:t>
          </a:r>
          <a:r>
            <a:rPr lang="es-GT" sz="1300" b="1" i="1" kern="1200" dirty="0" smtClean="0"/>
            <a:t>(inercia) … </a:t>
          </a:r>
          <a:r>
            <a:rPr lang="es-GT" sz="1300" b="1" i="1" kern="1200" dirty="0" err="1" smtClean="0"/>
            <a:t>VestibuloCerebelo</a:t>
          </a:r>
          <a:r>
            <a:rPr lang="es-GT" sz="1300" b="1" i="1" kern="1200" dirty="0" smtClean="0"/>
            <a:t> </a:t>
          </a:r>
          <a:r>
            <a:rPr lang="es-GT" sz="1300" b="0" i="1" kern="1200" dirty="0" smtClean="0"/>
            <a:t>calcula y </a:t>
          </a:r>
          <a:r>
            <a:rPr lang="es-GT" sz="1300" b="1" i="1" kern="1200" dirty="0" smtClean="0"/>
            <a:t>predice</a:t>
          </a:r>
          <a:r>
            <a:rPr lang="es-GT" sz="1300" b="0" i="1" kern="1200" dirty="0" smtClean="0"/>
            <a:t> su posición en los siguientes milisegundos</a:t>
          </a:r>
          <a:endParaRPr lang="es-ES" sz="1300" b="1" i="1" kern="1200" dirty="0"/>
        </a:p>
      </dsp:txBody>
      <dsp:txXfrm>
        <a:off x="1368151" y="3563083"/>
        <a:ext cx="4361045" cy="1004972"/>
      </dsp:txXfrm>
    </dsp:sp>
    <dsp:sp modelId="{3CE9B935-7DB1-4A07-AD83-817F8FCB91F4}">
      <dsp:nvSpPr>
        <dsp:cNvPr id="0" name=""/>
        <dsp:cNvSpPr/>
      </dsp:nvSpPr>
      <dsp:spPr>
        <a:xfrm>
          <a:off x="4819375" y="769717"/>
          <a:ext cx="653232" cy="653232"/>
        </a:xfrm>
        <a:prstGeom prst="downArrow">
          <a:avLst>
            <a:gd name="adj1" fmla="val 55000"/>
            <a:gd name="adj2" fmla="val 45000"/>
          </a:avLst>
        </a:prstGeom>
        <a:solidFill>
          <a:schemeClr val="accent4">
            <a:tint val="40000"/>
            <a:alpha val="90000"/>
            <a:hueOff val="0"/>
            <a:satOff val="0"/>
            <a:lumOff val="0"/>
            <a:alphaOff val="0"/>
          </a:schemeClr>
        </a:solidFill>
        <a:ln w="11429" cap="flat" cmpd="sng" algn="ctr">
          <a:solidFill>
            <a:schemeClr val="accent4">
              <a:tint val="40000"/>
              <a:alpha val="9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s-ES" sz="3100" kern="1200"/>
        </a:p>
      </dsp:txBody>
      <dsp:txXfrm>
        <a:off x="4819375" y="769717"/>
        <a:ext cx="653232" cy="653232"/>
      </dsp:txXfrm>
    </dsp:sp>
    <dsp:sp modelId="{80CC57B8-9ECE-4E19-B52E-14989C6C472C}">
      <dsp:nvSpPr>
        <dsp:cNvPr id="0" name=""/>
        <dsp:cNvSpPr/>
      </dsp:nvSpPr>
      <dsp:spPr>
        <a:xfrm>
          <a:off x="5277706" y="1957411"/>
          <a:ext cx="653232" cy="653232"/>
        </a:xfrm>
        <a:prstGeom prst="downArrow">
          <a:avLst>
            <a:gd name="adj1" fmla="val 55000"/>
            <a:gd name="adj2" fmla="val 45000"/>
          </a:avLst>
        </a:prstGeom>
        <a:solidFill>
          <a:schemeClr val="accent4">
            <a:tint val="40000"/>
            <a:alpha val="90000"/>
            <a:hueOff val="0"/>
            <a:satOff val="0"/>
            <a:lumOff val="-1130"/>
            <a:alphaOff val="0"/>
          </a:schemeClr>
        </a:solidFill>
        <a:ln w="11429" cap="flat" cmpd="sng" algn="ctr">
          <a:solidFill>
            <a:schemeClr val="accent4">
              <a:tint val="40000"/>
              <a:alpha val="90000"/>
              <a:hueOff val="0"/>
              <a:satOff val="0"/>
              <a:lumOff val="-113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s-ES" sz="3100" kern="1200"/>
        </a:p>
      </dsp:txBody>
      <dsp:txXfrm>
        <a:off x="5277706" y="1957411"/>
        <a:ext cx="653232" cy="653232"/>
      </dsp:txXfrm>
    </dsp:sp>
    <dsp:sp modelId="{C9CD0F18-99BE-433B-BA31-99E4B2B69E55}">
      <dsp:nvSpPr>
        <dsp:cNvPr id="0" name=""/>
        <dsp:cNvSpPr/>
      </dsp:nvSpPr>
      <dsp:spPr>
        <a:xfrm>
          <a:off x="5729197" y="3145106"/>
          <a:ext cx="653232" cy="653232"/>
        </a:xfrm>
        <a:prstGeom prst="downArrow">
          <a:avLst>
            <a:gd name="adj1" fmla="val 55000"/>
            <a:gd name="adj2" fmla="val 45000"/>
          </a:avLst>
        </a:prstGeom>
        <a:solidFill>
          <a:schemeClr val="accent4">
            <a:tint val="40000"/>
            <a:alpha val="90000"/>
            <a:hueOff val="0"/>
            <a:satOff val="0"/>
            <a:lumOff val="-2260"/>
            <a:alphaOff val="0"/>
          </a:schemeClr>
        </a:solidFill>
        <a:ln w="11429" cap="flat" cmpd="sng" algn="ctr">
          <a:solidFill>
            <a:schemeClr val="accent4">
              <a:tint val="40000"/>
              <a:alpha val="90000"/>
              <a:hueOff val="0"/>
              <a:satOff val="0"/>
              <a:lumOff val="-2260"/>
              <a:alphaOff val="0"/>
            </a:schemeClr>
          </a:solidFill>
          <a:prstDash val="sysDash"/>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s-ES" sz="3100" kern="1200"/>
        </a:p>
      </dsp:txBody>
      <dsp:txXfrm>
        <a:off x="5729197" y="3145106"/>
        <a:ext cx="653232" cy="65323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F1AA4-236C-43BE-88B1-F4D0E59ABDD7}">
      <dsp:nvSpPr>
        <dsp:cNvPr id="0" name=""/>
        <dsp:cNvSpPr/>
      </dsp:nvSpPr>
      <dsp:spPr>
        <a:xfrm rot="5400000">
          <a:off x="498436" y="1275754"/>
          <a:ext cx="1829868" cy="179012"/>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608153D-203F-4E71-8F41-BC5AF73B9D00}">
      <dsp:nvSpPr>
        <dsp:cNvPr id="0" name=""/>
        <dsp:cNvSpPr/>
      </dsp:nvSpPr>
      <dsp:spPr>
        <a:xfrm>
          <a:off x="121364" y="10004"/>
          <a:ext cx="3769009" cy="1478393"/>
        </a:xfrm>
        <a:prstGeom prst="roundRect">
          <a:avLst>
            <a:gd name="adj" fmla="val 10000"/>
          </a:avLst>
        </a:prstGeom>
        <a:solidFill>
          <a:schemeClr val="accent5">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GT" sz="1300" kern="1200" dirty="0" smtClean="0"/>
            <a:t>Zonas Intermedias reciben 2 tipos de información:</a:t>
          </a:r>
        </a:p>
        <a:p>
          <a:pPr lvl="0" algn="ctr" defTabSz="577850">
            <a:lnSpc>
              <a:spcPct val="90000"/>
            </a:lnSpc>
            <a:spcBef>
              <a:spcPct val="0"/>
            </a:spcBef>
            <a:spcAft>
              <a:spcPct val="35000"/>
            </a:spcAft>
          </a:pPr>
          <a:r>
            <a:rPr lang="es-GT" sz="1300" kern="1200" dirty="0" smtClean="0"/>
            <a:t>1.-De la Corteza Cerebral motora y núcleo rojo(mesencéfalo) – </a:t>
          </a:r>
          <a:r>
            <a:rPr lang="es-GT" sz="1300" b="1" i="1" kern="1200" dirty="0" smtClean="0"/>
            <a:t>plan pretendido de movimientos</a:t>
          </a:r>
          <a:r>
            <a:rPr lang="es-GT" sz="1300" kern="1200" dirty="0" smtClean="0"/>
            <a:t>-</a:t>
          </a:r>
        </a:p>
        <a:p>
          <a:pPr lvl="0" algn="ctr" defTabSz="577850">
            <a:lnSpc>
              <a:spcPct val="90000"/>
            </a:lnSpc>
            <a:spcBef>
              <a:spcPct val="0"/>
            </a:spcBef>
            <a:spcAft>
              <a:spcPct val="35000"/>
            </a:spcAft>
          </a:pPr>
          <a:r>
            <a:rPr lang="es-GT" sz="1300" kern="1200" dirty="0" smtClean="0"/>
            <a:t>2.- De </a:t>
          </a:r>
          <a:r>
            <a:rPr lang="es-GT" sz="1300" b="1" i="1" kern="1200" dirty="0" err="1" smtClean="0"/>
            <a:t>feedback</a:t>
          </a:r>
          <a:r>
            <a:rPr lang="es-GT" sz="1300" b="0" i="0" kern="1200" dirty="0" smtClean="0"/>
            <a:t> que viene de </a:t>
          </a:r>
          <a:r>
            <a:rPr lang="es-GT" sz="1300" b="0" i="0" kern="1200" dirty="0" err="1" smtClean="0"/>
            <a:t>propiorreceptores</a:t>
          </a:r>
          <a:r>
            <a:rPr lang="es-GT" sz="1300" b="0" i="0" kern="1200" dirty="0" smtClean="0"/>
            <a:t> (periféricos) </a:t>
          </a:r>
          <a:r>
            <a:rPr lang="es-GT" sz="1300" b="1" i="1" kern="1200" dirty="0" smtClean="0"/>
            <a:t>–movimientos </a:t>
          </a:r>
          <a:r>
            <a:rPr lang="es-GT" sz="1300" b="1" i="1" u="sng" kern="1200" dirty="0" smtClean="0"/>
            <a:t>reales</a:t>
          </a:r>
          <a:r>
            <a:rPr lang="es-GT" sz="1300" b="1" i="1" kern="1200" dirty="0" smtClean="0"/>
            <a:t>-</a:t>
          </a:r>
          <a:endParaRPr lang="es-ES" sz="1300" b="1" i="1" kern="1200" dirty="0"/>
        </a:p>
      </dsp:txBody>
      <dsp:txXfrm>
        <a:off x="121364" y="10004"/>
        <a:ext cx="3769009" cy="1478393"/>
      </dsp:txXfrm>
    </dsp:sp>
    <dsp:sp modelId="{42A0598C-4305-44A3-B230-C708A3944C7B}">
      <dsp:nvSpPr>
        <dsp:cNvPr id="0" name=""/>
        <dsp:cNvSpPr/>
      </dsp:nvSpPr>
      <dsp:spPr>
        <a:xfrm rot="5400000">
          <a:off x="646985" y="2968408"/>
          <a:ext cx="1532771" cy="179012"/>
        </a:xfrm>
        <a:prstGeom prst="rect">
          <a:avLst/>
        </a:prstGeom>
        <a:solidFill>
          <a:schemeClr val="accent5">
            <a:hueOff val="0"/>
            <a:satOff val="0"/>
            <a:lumOff val="-176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764095F-3694-4F63-AECD-258F4E5C7171}">
      <dsp:nvSpPr>
        <dsp:cNvPr id="0" name=""/>
        <dsp:cNvSpPr/>
      </dsp:nvSpPr>
      <dsp:spPr>
        <a:xfrm>
          <a:off x="37706" y="1786751"/>
          <a:ext cx="3936326" cy="1606398"/>
        </a:xfrm>
        <a:prstGeom prst="roundRect">
          <a:avLst>
            <a:gd name="adj" fmla="val 10000"/>
          </a:avLst>
        </a:prstGeom>
        <a:solidFill>
          <a:schemeClr val="accent5">
            <a:hueOff val="0"/>
            <a:satOff val="0"/>
            <a:lumOff val="-1412"/>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GT" sz="1300" kern="1200" dirty="0" smtClean="0"/>
            <a:t>Ya que la Zona Intermedia </a:t>
          </a:r>
          <a:r>
            <a:rPr lang="es-GT" sz="1300" i="1" kern="1200" dirty="0" smtClean="0"/>
            <a:t>contrastó</a:t>
          </a:r>
          <a:r>
            <a:rPr lang="es-GT" sz="1300" i="0" kern="1200" dirty="0" smtClean="0"/>
            <a:t>, las CNP del núcleo interpuesto envía eferentes </a:t>
          </a:r>
          <a:r>
            <a:rPr lang="es-GT" sz="1300" b="1" i="0" kern="1200" dirty="0" smtClean="0"/>
            <a:t>correctoras </a:t>
          </a:r>
          <a:r>
            <a:rPr lang="es-GT" sz="1300" b="0" i="0" kern="1200" dirty="0" smtClean="0"/>
            <a:t>hacia</a:t>
          </a:r>
          <a:r>
            <a:rPr lang="es-GT" sz="1300" b="1" i="0" kern="1200" dirty="0" smtClean="0"/>
            <a:t>: </a:t>
          </a:r>
          <a:r>
            <a:rPr lang="es-GT" sz="1300" b="0" i="0" kern="1200" dirty="0" smtClean="0"/>
            <a:t> 1.- Corteza Cerebral Motora a través del Tálamo y 2.- Porción inferior del núcleo rojo (</a:t>
          </a:r>
          <a:r>
            <a:rPr lang="es-GT" sz="1300" b="0" i="0" kern="1200" dirty="0" err="1" smtClean="0"/>
            <a:t>magnocelular</a:t>
          </a:r>
          <a:r>
            <a:rPr lang="es-GT" sz="1300" b="0" i="0" kern="1200" dirty="0" smtClean="0"/>
            <a:t>) que origina el haz </a:t>
          </a:r>
          <a:r>
            <a:rPr lang="es-GT" sz="1300" b="0" i="1" kern="1200" dirty="0" err="1" smtClean="0"/>
            <a:t>rubroespinal</a:t>
          </a:r>
          <a:r>
            <a:rPr lang="es-GT" sz="1300" b="0" i="1" kern="1200" dirty="0" smtClean="0"/>
            <a:t> que se suma al </a:t>
          </a:r>
          <a:r>
            <a:rPr lang="es-GT" sz="1300" b="0" i="1" kern="1200" dirty="0" err="1" smtClean="0"/>
            <a:t>corticespinal</a:t>
          </a:r>
          <a:r>
            <a:rPr lang="es-GT" sz="1300" b="0" i="1" kern="1200" dirty="0" smtClean="0"/>
            <a:t> (manos y dedos)</a:t>
          </a:r>
          <a:endParaRPr lang="es-ES" sz="1300" kern="1200" dirty="0"/>
        </a:p>
      </dsp:txBody>
      <dsp:txXfrm>
        <a:off x="37706" y="1786751"/>
        <a:ext cx="3936326" cy="1606398"/>
      </dsp:txXfrm>
    </dsp:sp>
    <dsp:sp modelId="{BE4794D4-BC92-436D-92EB-FC26BDCC9044}">
      <dsp:nvSpPr>
        <dsp:cNvPr id="0" name=""/>
        <dsp:cNvSpPr/>
      </dsp:nvSpPr>
      <dsp:spPr>
        <a:xfrm rot="21481024">
          <a:off x="2168620" y="4212379"/>
          <a:ext cx="4529216" cy="179012"/>
        </a:xfrm>
        <a:prstGeom prst="rect">
          <a:avLst/>
        </a:prstGeom>
        <a:solidFill>
          <a:schemeClr val="accent5">
            <a:hueOff val="0"/>
            <a:satOff val="0"/>
            <a:lumOff val="-353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B90DCF2-E445-4E71-994B-72F0513E8E6C}">
      <dsp:nvSpPr>
        <dsp:cNvPr id="0" name=""/>
        <dsp:cNvSpPr/>
      </dsp:nvSpPr>
      <dsp:spPr>
        <a:xfrm>
          <a:off x="101404" y="3691505"/>
          <a:ext cx="3808929" cy="879977"/>
        </a:xfrm>
        <a:prstGeom prst="roundRect">
          <a:avLst>
            <a:gd name="adj" fmla="val 10000"/>
          </a:avLst>
        </a:prstGeom>
        <a:solidFill>
          <a:schemeClr val="accent5">
            <a:hueOff val="0"/>
            <a:satOff val="0"/>
            <a:lumOff val="-2824"/>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GT" sz="1300" kern="1200" dirty="0" smtClean="0"/>
            <a:t>Permite movimientos coordinados y suaves en lo más distal de las extremidades</a:t>
          </a:r>
          <a:endParaRPr lang="es-ES" sz="1300" kern="1200" dirty="0"/>
        </a:p>
      </dsp:txBody>
      <dsp:txXfrm>
        <a:off x="101404" y="3691505"/>
        <a:ext cx="3808929" cy="879977"/>
      </dsp:txXfrm>
    </dsp:sp>
    <dsp:sp modelId="{62E72844-24BE-4829-AC37-F5D634CE7737}">
      <dsp:nvSpPr>
        <dsp:cNvPr id="0" name=""/>
        <dsp:cNvSpPr/>
      </dsp:nvSpPr>
      <dsp:spPr>
        <a:xfrm rot="16200000">
          <a:off x="6608484" y="2835293"/>
          <a:ext cx="1483351" cy="179012"/>
        </a:xfrm>
        <a:prstGeom prst="rect">
          <a:avLst/>
        </a:prstGeom>
        <a:solidFill>
          <a:schemeClr val="accent5">
            <a:hueOff val="0"/>
            <a:satOff val="0"/>
            <a:lumOff val="-5296"/>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37DA193-3E04-489B-A8D0-9387BB31ADC8}">
      <dsp:nvSpPr>
        <dsp:cNvPr id="0" name=""/>
        <dsp:cNvSpPr/>
      </dsp:nvSpPr>
      <dsp:spPr>
        <a:xfrm>
          <a:off x="4650103" y="3378066"/>
          <a:ext cx="3796736" cy="1193416"/>
        </a:xfrm>
        <a:prstGeom prst="roundRect">
          <a:avLst>
            <a:gd name="adj" fmla="val 10000"/>
          </a:avLst>
        </a:prstGeom>
        <a:solidFill>
          <a:schemeClr val="accent5">
            <a:hueOff val="0"/>
            <a:satOff val="0"/>
            <a:lumOff val="-4237"/>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GT" sz="1300" kern="1200" dirty="0" smtClean="0"/>
            <a:t>El complejo oliva inferior – CP también recibe información que contrasta y ayudan al aprendizaje </a:t>
          </a:r>
          <a:r>
            <a:rPr lang="es-GT" sz="1300" kern="1200" dirty="0" err="1" smtClean="0"/>
            <a:t>cerebeloso</a:t>
          </a:r>
          <a:endParaRPr lang="es-ES" sz="1300" kern="1200" dirty="0"/>
        </a:p>
      </dsp:txBody>
      <dsp:txXfrm>
        <a:off x="4650103" y="3378066"/>
        <a:ext cx="3796736" cy="1193416"/>
      </dsp:txXfrm>
    </dsp:sp>
    <dsp:sp modelId="{0E8BE167-9EE6-4760-81E6-75D743065C45}">
      <dsp:nvSpPr>
        <dsp:cNvPr id="0" name=""/>
        <dsp:cNvSpPr/>
      </dsp:nvSpPr>
      <dsp:spPr>
        <a:xfrm rot="16200000">
          <a:off x="6744079" y="1245715"/>
          <a:ext cx="1678964" cy="179012"/>
        </a:xfrm>
        <a:prstGeom prst="rect">
          <a:avLst/>
        </a:prstGeom>
        <a:solidFill>
          <a:schemeClr val="accent5">
            <a:hueOff val="0"/>
            <a:satOff val="0"/>
            <a:lumOff val="-7061"/>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21413A7-9B1B-4E94-B1CD-B71CAA6E2894}">
      <dsp:nvSpPr>
        <dsp:cNvPr id="0" name=""/>
        <dsp:cNvSpPr/>
      </dsp:nvSpPr>
      <dsp:spPr>
        <a:xfrm>
          <a:off x="4651088" y="1886294"/>
          <a:ext cx="3794767" cy="1193416"/>
        </a:xfrm>
        <a:prstGeom prst="roundRect">
          <a:avLst>
            <a:gd name="adj" fmla="val 10000"/>
          </a:avLst>
        </a:prstGeom>
        <a:solidFill>
          <a:schemeClr val="accent5">
            <a:hueOff val="0"/>
            <a:satOff val="0"/>
            <a:lumOff val="-5649"/>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GT" sz="1300" kern="1200" dirty="0" smtClean="0"/>
            <a:t>Este Haz </a:t>
          </a:r>
          <a:r>
            <a:rPr lang="es-GT" sz="1300" kern="1200" dirty="0" err="1" smtClean="0"/>
            <a:t>Espinocerebeloso</a:t>
          </a:r>
          <a:r>
            <a:rPr lang="es-GT" sz="1300" kern="1200" dirty="0" smtClean="0"/>
            <a:t> se divide en 2:</a:t>
          </a:r>
        </a:p>
        <a:p>
          <a:pPr lvl="0" algn="ctr" defTabSz="577850">
            <a:lnSpc>
              <a:spcPct val="90000"/>
            </a:lnSpc>
            <a:spcBef>
              <a:spcPct val="0"/>
            </a:spcBef>
            <a:spcAft>
              <a:spcPct val="35000"/>
            </a:spcAft>
          </a:pPr>
          <a:r>
            <a:rPr lang="es-GT" sz="1300" kern="1200" dirty="0" smtClean="0"/>
            <a:t>1.-Ventral: manda una </a:t>
          </a:r>
          <a:r>
            <a:rPr lang="es-GT" sz="1300" i="1" u="sng" kern="1200" dirty="0" smtClean="0"/>
            <a:t>copia exacta</a:t>
          </a:r>
          <a:r>
            <a:rPr lang="es-GT" sz="1300" i="0" u="none" kern="1200" dirty="0" smtClean="0"/>
            <a:t> de la salida que les llegó a las Motoneuronas anteriores</a:t>
          </a:r>
        </a:p>
        <a:p>
          <a:pPr lvl="0" algn="ctr" defTabSz="577850">
            <a:lnSpc>
              <a:spcPct val="90000"/>
            </a:lnSpc>
            <a:spcBef>
              <a:spcPct val="0"/>
            </a:spcBef>
            <a:spcAft>
              <a:spcPct val="35000"/>
            </a:spcAft>
          </a:pPr>
          <a:r>
            <a:rPr lang="es-GT" sz="1300" i="0" u="none" kern="1200" dirty="0" smtClean="0"/>
            <a:t>2.- Dorsal: manda información de los receptores periférico(husos, OTG)</a:t>
          </a:r>
          <a:endParaRPr lang="es-ES" sz="1300" kern="1200" dirty="0"/>
        </a:p>
      </dsp:txBody>
      <dsp:txXfrm>
        <a:off x="4651088" y="1886294"/>
        <a:ext cx="3794767" cy="1193416"/>
      </dsp:txXfrm>
    </dsp:sp>
    <dsp:sp modelId="{390F0E92-6299-428E-A081-59D30BFFCF40}">
      <dsp:nvSpPr>
        <dsp:cNvPr id="0" name=""/>
        <dsp:cNvSpPr/>
      </dsp:nvSpPr>
      <dsp:spPr>
        <a:xfrm>
          <a:off x="4630412" y="516"/>
          <a:ext cx="3836119" cy="1587423"/>
        </a:xfrm>
        <a:prstGeom prst="roundRect">
          <a:avLst>
            <a:gd name="adj" fmla="val 10000"/>
          </a:avLst>
        </a:prstGeom>
        <a:solidFill>
          <a:schemeClr val="accent5">
            <a:hueOff val="0"/>
            <a:satOff val="0"/>
            <a:lumOff val="-7061"/>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GT" sz="1300" kern="1200" dirty="0" smtClean="0"/>
            <a:t>Contrasta la </a:t>
          </a:r>
          <a:r>
            <a:rPr lang="es-GT" sz="1300" i="1" u="sng" kern="1200" dirty="0" smtClean="0"/>
            <a:t>intención </a:t>
          </a:r>
          <a:r>
            <a:rPr lang="es-GT" sz="1300" kern="1200" dirty="0" smtClean="0"/>
            <a:t>que está almacenada en la corteza y llega al cerebelo por el haz </a:t>
          </a:r>
          <a:r>
            <a:rPr lang="es-GT" sz="1300" b="1" kern="1200" dirty="0" err="1" smtClean="0"/>
            <a:t>Corticopontocerebeloso</a:t>
          </a:r>
          <a:r>
            <a:rPr lang="es-GT" sz="1300" b="1" kern="1200" dirty="0" smtClean="0"/>
            <a:t> CON la información periférica por medio del haz </a:t>
          </a:r>
          <a:r>
            <a:rPr lang="es-GT" sz="1300" b="1" kern="1200" dirty="0" err="1" smtClean="0"/>
            <a:t>Espinocerebeloso</a:t>
          </a:r>
          <a:endParaRPr lang="es-ES" sz="1300" b="1" kern="1200" dirty="0"/>
        </a:p>
      </dsp:txBody>
      <dsp:txXfrm>
        <a:off x="4630412" y="516"/>
        <a:ext cx="3836119" cy="1587423"/>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9D56BA-A13C-4FEB-8F6E-412A1CFF940A}">
      <dsp:nvSpPr>
        <dsp:cNvPr id="0" name=""/>
        <dsp:cNvSpPr/>
      </dsp:nvSpPr>
      <dsp:spPr>
        <a:xfrm>
          <a:off x="0" y="3925760"/>
          <a:ext cx="8504238" cy="644053"/>
        </a:xfrm>
        <a:prstGeom prst="rect">
          <a:avLst/>
        </a:prstGeom>
        <a:solidFill>
          <a:schemeClr val="accent5">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GT" sz="1200" kern="1200" dirty="0" smtClean="0"/>
            <a:t>Vías de </a:t>
          </a:r>
          <a:r>
            <a:rPr lang="es-GT" sz="1200" kern="1200" dirty="0" err="1" smtClean="0"/>
            <a:t>Glutamato</a:t>
          </a:r>
          <a:r>
            <a:rPr lang="es-GT" sz="1200" kern="1200" dirty="0" smtClean="0"/>
            <a:t> </a:t>
          </a:r>
          <a:endParaRPr lang="es-ES" sz="1200" kern="1200" dirty="0"/>
        </a:p>
      </dsp:txBody>
      <dsp:txXfrm>
        <a:off x="0" y="3925760"/>
        <a:ext cx="8504238" cy="347789"/>
      </dsp:txXfrm>
    </dsp:sp>
    <dsp:sp modelId="{5C61062C-4D3B-448B-8C25-E5C5B4F5B332}">
      <dsp:nvSpPr>
        <dsp:cNvPr id="0" name=""/>
        <dsp:cNvSpPr/>
      </dsp:nvSpPr>
      <dsp:spPr>
        <a:xfrm>
          <a:off x="0" y="4260668"/>
          <a:ext cx="8504238" cy="296264"/>
        </a:xfrm>
        <a:prstGeom prst="rect">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Suministran las señales </a:t>
          </a:r>
          <a:r>
            <a:rPr lang="es-GT" sz="1600" i="1" kern="1200" dirty="0" smtClean="0"/>
            <a:t>excitadoras</a:t>
          </a:r>
          <a:r>
            <a:rPr lang="es-GT" sz="1600" i="0" kern="1200" dirty="0" smtClean="0"/>
            <a:t> para equilibrar al resto (Dopa, GABA y Serotonina)</a:t>
          </a:r>
        </a:p>
      </dsp:txBody>
      <dsp:txXfrm>
        <a:off x="0" y="4260668"/>
        <a:ext cx="8504238" cy="296264"/>
      </dsp:txXfrm>
    </dsp:sp>
    <dsp:sp modelId="{444FC69B-6D03-4145-8CEC-64032741CF0D}">
      <dsp:nvSpPr>
        <dsp:cNvPr id="0" name=""/>
        <dsp:cNvSpPr/>
      </dsp:nvSpPr>
      <dsp:spPr>
        <a:xfrm rot="10800000">
          <a:off x="0" y="2944866"/>
          <a:ext cx="8504238" cy="990554"/>
        </a:xfrm>
        <a:prstGeom prst="upArrowCallout">
          <a:avLst/>
        </a:prstGeom>
        <a:solidFill>
          <a:schemeClr val="accent5">
            <a:hueOff val="0"/>
            <a:satOff val="0"/>
            <a:lumOff val="-1765"/>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GT" sz="1200" kern="1200" dirty="0" smtClean="0"/>
            <a:t>Vías múltiples de </a:t>
          </a:r>
          <a:r>
            <a:rPr lang="es-GT" sz="1200" kern="1200" dirty="0" err="1" smtClean="0"/>
            <a:t>Noradrenalina</a:t>
          </a:r>
          <a:r>
            <a:rPr lang="es-GT" sz="1200" kern="1200" dirty="0" smtClean="0"/>
            <a:t>, Serotonina, Encefalina y otros..</a:t>
          </a:r>
          <a:endParaRPr lang="es-ES" sz="1200" kern="1200" dirty="0"/>
        </a:p>
      </dsp:txBody>
      <dsp:txXfrm>
        <a:off x="0" y="2944866"/>
        <a:ext cx="8504238" cy="347684"/>
      </dsp:txXfrm>
    </dsp:sp>
    <dsp:sp modelId="{4AD29FC5-C9AD-4C96-94A6-7E1C0AD627F2}">
      <dsp:nvSpPr>
        <dsp:cNvPr id="0" name=""/>
        <dsp:cNvSpPr/>
      </dsp:nvSpPr>
      <dsp:spPr>
        <a:xfrm>
          <a:off x="0" y="3292551"/>
          <a:ext cx="4252119" cy="296175"/>
        </a:xfrm>
        <a:prstGeom prst="rect">
          <a:avLst/>
        </a:prstGeom>
        <a:solidFill>
          <a:schemeClr val="accent5">
            <a:tint val="40000"/>
            <a:alpha val="90000"/>
            <a:hueOff val="0"/>
            <a:satOff val="0"/>
            <a:lumOff val="-11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Procedentes del Tronco Encefálico</a:t>
          </a:r>
          <a:endParaRPr lang="es-ES" sz="1600" kern="1200" dirty="0"/>
        </a:p>
      </dsp:txBody>
      <dsp:txXfrm>
        <a:off x="0" y="3292551"/>
        <a:ext cx="4252119" cy="296175"/>
      </dsp:txXfrm>
    </dsp:sp>
    <dsp:sp modelId="{8F4C170D-6324-4058-AF42-156DAE986C2C}">
      <dsp:nvSpPr>
        <dsp:cNvPr id="0" name=""/>
        <dsp:cNvSpPr/>
      </dsp:nvSpPr>
      <dsp:spPr>
        <a:xfrm>
          <a:off x="4252119" y="3292551"/>
          <a:ext cx="4252119" cy="296175"/>
        </a:xfrm>
        <a:prstGeom prst="rect">
          <a:avLst/>
        </a:prstGeom>
        <a:solidFill>
          <a:schemeClr val="accent5">
            <a:tint val="40000"/>
            <a:alpha val="90000"/>
            <a:hueOff val="0"/>
            <a:satOff val="0"/>
            <a:lumOff val="-23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Hasta los GB</a:t>
          </a:r>
          <a:endParaRPr lang="es-ES" sz="1600" kern="1200" dirty="0"/>
        </a:p>
      </dsp:txBody>
      <dsp:txXfrm>
        <a:off x="4252119" y="3292551"/>
        <a:ext cx="4252119" cy="296175"/>
      </dsp:txXfrm>
    </dsp:sp>
    <dsp:sp modelId="{6F8EE928-08B5-4E90-B7E8-5C7F581547C1}">
      <dsp:nvSpPr>
        <dsp:cNvPr id="0" name=""/>
        <dsp:cNvSpPr/>
      </dsp:nvSpPr>
      <dsp:spPr>
        <a:xfrm rot="10800000">
          <a:off x="0" y="1963973"/>
          <a:ext cx="8504238" cy="990554"/>
        </a:xfrm>
        <a:prstGeom prst="upArrowCallout">
          <a:avLst/>
        </a:prstGeom>
        <a:solidFill>
          <a:schemeClr val="accent5">
            <a:hueOff val="0"/>
            <a:satOff val="0"/>
            <a:lumOff val="-353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GT" sz="1200" kern="1200" dirty="0" smtClean="0"/>
            <a:t>Vías de Acetilcolina</a:t>
          </a:r>
          <a:endParaRPr lang="es-ES" sz="1200" kern="1200" dirty="0"/>
        </a:p>
      </dsp:txBody>
      <dsp:txXfrm>
        <a:off x="0" y="1963973"/>
        <a:ext cx="8504238" cy="347684"/>
      </dsp:txXfrm>
    </dsp:sp>
    <dsp:sp modelId="{DAD6B061-2000-44D9-A235-E7FE52F163FA}">
      <dsp:nvSpPr>
        <dsp:cNvPr id="0" name=""/>
        <dsp:cNvSpPr/>
      </dsp:nvSpPr>
      <dsp:spPr>
        <a:xfrm>
          <a:off x="0" y="2311657"/>
          <a:ext cx="4252119" cy="296175"/>
        </a:xfrm>
        <a:prstGeom prst="rect">
          <a:avLst/>
        </a:prstGeom>
        <a:solidFill>
          <a:schemeClr val="accent5">
            <a:tint val="40000"/>
            <a:alpha val="90000"/>
            <a:hueOff val="0"/>
            <a:satOff val="0"/>
            <a:lumOff val="-34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Desde la Corteza Cerebral</a:t>
          </a:r>
          <a:endParaRPr lang="es-ES" sz="1600" kern="1200" dirty="0"/>
        </a:p>
      </dsp:txBody>
      <dsp:txXfrm>
        <a:off x="0" y="2311657"/>
        <a:ext cx="4252119" cy="296175"/>
      </dsp:txXfrm>
    </dsp:sp>
    <dsp:sp modelId="{D6A0AF0A-C257-423C-9BA2-9DD6CCAF6753}">
      <dsp:nvSpPr>
        <dsp:cNvPr id="0" name=""/>
        <dsp:cNvSpPr/>
      </dsp:nvSpPr>
      <dsp:spPr>
        <a:xfrm>
          <a:off x="4252119" y="2311657"/>
          <a:ext cx="4252119" cy="296175"/>
        </a:xfrm>
        <a:prstGeom prst="rect">
          <a:avLst/>
        </a:prstGeom>
        <a:solidFill>
          <a:schemeClr val="accent5">
            <a:tint val="40000"/>
            <a:alpha val="90000"/>
            <a:hueOff val="0"/>
            <a:satOff val="0"/>
            <a:lumOff val="-46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Hasta Caudado y </a:t>
          </a:r>
          <a:r>
            <a:rPr lang="es-GT" sz="1600" kern="1200" dirty="0" err="1" smtClean="0"/>
            <a:t>Putamen</a:t>
          </a:r>
          <a:endParaRPr lang="es-ES" sz="1600" kern="1200" dirty="0"/>
        </a:p>
      </dsp:txBody>
      <dsp:txXfrm>
        <a:off x="4252119" y="2311657"/>
        <a:ext cx="4252119" cy="296175"/>
      </dsp:txXfrm>
    </dsp:sp>
    <dsp:sp modelId="{7D40984A-3515-462E-9BAB-9FA989EF6F43}">
      <dsp:nvSpPr>
        <dsp:cNvPr id="0" name=""/>
        <dsp:cNvSpPr/>
      </dsp:nvSpPr>
      <dsp:spPr>
        <a:xfrm rot="10800000">
          <a:off x="0" y="983079"/>
          <a:ext cx="8504238" cy="990554"/>
        </a:xfrm>
        <a:prstGeom prst="upArrowCallout">
          <a:avLst/>
        </a:prstGeom>
        <a:solidFill>
          <a:schemeClr val="accent5">
            <a:hueOff val="0"/>
            <a:satOff val="0"/>
            <a:lumOff val="-5296"/>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GT" sz="1200" kern="1200" dirty="0" smtClean="0"/>
            <a:t>Vías </a:t>
          </a:r>
          <a:r>
            <a:rPr lang="es-GT" sz="1200" kern="1200" dirty="0" err="1" smtClean="0"/>
            <a:t>GABAérgicas</a:t>
          </a:r>
          <a:endParaRPr lang="es-ES" sz="1200" kern="1200" dirty="0"/>
        </a:p>
      </dsp:txBody>
      <dsp:txXfrm>
        <a:off x="0" y="983079"/>
        <a:ext cx="8504238" cy="347684"/>
      </dsp:txXfrm>
    </dsp:sp>
    <dsp:sp modelId="{A6F7399A-2D5A-48F0-8542-A89F4F87DC27}">
      <dsp:nvSpPr>
        <dsp:cNvPr id="0" name=""/>
        <dsp:cNvSpPr/>
      </dsp:nvSpPr>
      <dsp:spPr>
        <a:xfrm>
          <a:off x="0" y="1330764"/>
          <a:ext cx="4252119" cy="296175"/>
        </a:xfrm>
        <a:prstGeom prst="rect">
          <a:avLst/>
        </a:prstGeom>
        <a:solidFill>
          <a:schemeClr val="accent5">
            <a:tint val="40000"/>
            <a:alpha val="90000"/>
            <a:hueOff val="0"/>
            <a:satOff val="0"/>
            <a:lumOff val="-57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Desde Caudado y </a:t>
          </a:r>
          <a:r>
            <a:rPr lang="es-GT" sz="1600" kern="1200" dirty="0" err="1" smtClean="0"/>
            <a:t>Putamen</a:t>
          </a:r>
          <a:endParaRPr lang="es-ES" sz="1600" kern="1200" dirty="0"/>
        </a:p>
      </dsp:txBody>
      <dsp:txXfrm>
        <a:off x="0" y="1330764"/>
        <a:ext cx="4252119" cy="296175"/>
      </dsp:txXfrm>
    </dsp:sp>
    <dsp:sp modelId="{5B6923AA-012F-4A7D-B6F1-A40D7EEA858D}">
      <dsp:nvSpPr>
        <dsp:cNvPr id="0" name=""/>
        <dsp:cNvSpPr/>
      </dsp:nvSpPr>
      <dsp:spPr>
        <a:xfrm>
          <a:off x="4252119" y="1330764"/>
          <a:ext cx="4252119" cy="296175"/>
        </a:xfrm>
        <a:prstGeom prst="rect">
          <a:avLst/>
        </a:prstGeom>
        <a:solidFill>
          <a:schemeClr val="accent5">
            <a:tint val="40000"/>
            <a:alpha val="90000"/>
            <a:hueOff val="0"/>
            <a:satOff val="0"/>
            <a:lumOff val="-69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Hasta Sustancia Negra y </a:t>
          </a:r>
          <a:r>
            <a:rPr lang="es-GT" sz="1600" i="1" kern="1200" dirty="0" smtClean="0"/>
            <a:t>Globo Pálido</a:t>
          </a:r>
          <a:endParaRPr lang="es-ES" sz="1600" kern="1200" dirty="0"/>
        </a:p>
      </dsp:txBody>
      <dsp:txXfrm>
        <a:off x="4252119" y="1330764"/>
        <a:ext cx="4252119" cy="296175"/>
      </dsp:txXfrm>
    </dsp:sp>
    <dsp:sp modelId="{A5D1A72D-CF4F-4F0F-B1B4-14CA375B73EB}">
      <dsp:nvSpPr>
        <dsp:cNvPr id="0" name=""/>
        <dsp:cNvSpPr/>
      </dsp:nvSpPr>
      <dsp:spPr>
        <a:xfrm rot="10800000">
          <a:off x="0" y="2185"/>
          <a:ext cx="8504238" cy="990554"/>
        </a:xfrm>
        <a:prstGeom prst="upArrowCallout">
          <a:avLst/>
        </a:prstGeom>
        <a:solidFill>
          <a:schemeClr val="accent5">
            <a:hueOff val="0"/>
            <a:satOff val="0"/>
            <a:lumOff val="-7061"/>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GT" sz="1200" kern="1200" dirty="0" smtClean="0"/>
            <a:t>Vías </a:t>
          </a:r>
          <a:r>
            <a:rPr lang="es-GT" sz="1200" kern="1200" dirty="0" err="1" smtClean="0"/>
            <a:t>Dopaminérgicas</a:t>
          </a:r>
          <a:endParaRPr lang="es-ES" sz="1200" kern="1200" dirty="0"/>
        </a:p>
      </dsp:txBody>
      <dsp:txXfrm>
        <a:off x="0" y="2185"/>
        <a:ext cx="8504238" cy="347684"/>
      </dsp:txXfrm>
    </dsp:sp>
    <dsp:sp modelId="{E42A5976-9349-4345-BDC7-37277624E671}">
      <dsp:nvSpPr>
        <dsp:cNvPr id="0" name=""/>
        <dsp:cNvSpPr/>
      </dsp:nvSpPr>
      <dsp:spPr>
        <a:xfrm>
          <a:off x="0" y="349870"/>
          <a:ext cx="4252119" cy="296175"/>
        </a:xfrm>
        <a:prstGeom prst="rect">
          <a:avLst/>
        </a:prstGeom>
        <a:solidFill>
          <a:schemeClr val="accent5">
            <a:tint val="40000"/>
            <a:alpha val="90000"/>
            <a:hueOff val="0"/>
            <a:satOff val="0"/>
            <a:lumOff val="-80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Desde la Sustancia Negra </a:t>
          </a:r>
          <a:endParaRPr lang="es-ES" sz="1600" kern="1200" dirty="0"/>
        </a:p>
      </dsp:txBody>
      <dsp:txXfrm>
        <a:off x="0" y="349870"/>
        <a:ext cx="4252119" cy="296175"/>
      </dsp:txXfrm>
    </dsp:sp>
    <dsp:sp modelId="{CFE8E1F3-E113-432F-B9A2-3434C55B20F4}">
      <dsp:nvSpPr>
        <dsp:cNvPr id="0" name=""/>
        <dsp:cNvSpPr/>
      </dsp:nvSpPr>
      <dsp:spPr>
        <a:xfrm>
          <a:off x="4252119" y="349870"/>
          <a:ext cx="4252119" cy="296175"/>
        </a:xfrm>
        <a:prstGeom prst="rect">
          <a:avLst/>
        </a:prstGeom>
        <a:solidFill>
          <a:schemeClr val="accent5">
            <a:tint val="40000"/>
            <a:alpha val="90000"/>
            <a:hueOff val="0"/>
            <a:satOff val="0"/>
            <a:lumOff val="-92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s-GT" sz="1600" kern="1200" dirty="0" smtClean="0"/>
            <a:t>Hasta Caudado y </a:t>
          </a:r>
          <a:r>
            <a:rPr lang="es-GT" sz="1600" kern="1200" dirty="0" err="1" smtClean="0"/>
            <a:t>Putamen</a:t>
          </a:r>
          <a:endParaRPr lang="es-ES" sz="1600" kern="1200" dirty="0"/>
        </a:p>
      </dsp:txBody>
      <dsp:txXfrm>
        <a:off x="4252119" y="349870"/>
        <a:ext cx="4252119" cy="29617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Subtítulo"/>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17" name="16 Marcador de pie de página"/>
          <p:cNvSpPr>
            <a:spLocks noGrp="1"/>
          </p:cNvSpPr>
          <p:nvPr>
            <p:ph type="ftr" sz="quarter" idx="11"/>
          </p:nvPr>
        </p:nvSpPr>
        <p:spPr/>
        <p:txBody>
          <a:bodyPr/>
          <a:lstStyle/>
          <a:p>
            <a:endParaRPr lang="es-ES"/>
          </a:p>
        </p:txBody>
      </p:sp>
      <p:sp>
        <p:nvSpPr>
          <p:cNvPr id="7" name="6 Conector recto"/>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C646941-2709-4B73-890B-AB4F2D2055F3}" type="slidenum">
              <a:rPr lang="es-ES" smtClean="0"/>
              <a:pPr/>
              <a:t>‹Nº›</a:t>
            </a:fld>
            <a:endParaRPr lang="es-ES"/>
          </a:p>
        </p:txBody>
      </p:sp>
      <p:sp>
        <p:nvSpPr>
          <p:cNvPr id="8" name="7 Título"/>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s-ES" smtClean="0"/>
              <a:t>Haga clic para modificar el estilo de título del patrón</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C646941-2709-4B73-890B-AB4F2D2055F3}"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Conector recto"/>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13 Elipse"/>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Elipse"/>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6915912" y="3009901"/>
            <a:ext cx="457200" cy="441325"/>
          </a:xfrm>
        </p:spPr>
        <p:txBody>
          <a:bodyPr/>
          <a:lstStyle/>
          <a:p>
            <a:fld id="{DC646941-2709-4B73-890B-AB4F2D2055F3}" type="slidenum">
              <a:rPr lang="es-ES" smtClean="0"/>
              <a:pPr/>
              <a:t>‹Nº›</a:t>
            </a:fld>
            <a:endParaRPr lang="es-ES"/>
          </a:p>
        </p:txBody>
      </p:sp>
      <p:sp>
        <p:nvSpPr>
          <p:cNvPr id="3" name="2 Marcador de texto vertical"/>
          <p:cNvSpPr>
            <a:spLocks noGrp="1"/>
          </p:cNvSpPr>
          <p:nvPr>
            <p:ph type="body" orient="vert" idx="1"/>
          </p:nvPr>
        </p:nvSpPr>
        <p:spPr>
          <a:xfrm>
            <a:off x="304800" y="304800"/>
            <a:ext cx="6553200" cy="5821366"/>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2" name="1 Título vertical"/>
          <p:cNvSpPr>
            <a:spLocks noGrp="1"/>
          </p:cNvSpPr>
          <p:nvPr>
            <p:ph type="title" orient="vert"/>
          </p:nvPr>
        </p:nvSpPr>
        <p:spPr>
          <a:xfrm>
            <a:off x="7391400" y="304801"/>
            <a:ext cx="1447800" cy="5851525"/>
          </a:xfrm>
        </p:spPr>
        <p:txBody>
          <a:bodyPr vert="eaVert"/>
          <a:lstStyle/>
          <a:p>
            <a:r>
              <a:rPr kumimoji="0" lang="es-ES" smtClean="0"/>
              <a:t>Haga clic para modificar el estilo de título del patrón</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accent3">
                    <a:shade val="75000"/>
                  </a:schemeClr>
                </a:solidFill>
              </a:defRPr>
            </a:lvl1p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a:xfrm>
            <a:off x="4361688" y="1026372"/>
            <a:ext cx="457200" cy="441325"/>
          </a:xfrm>
        </p:spPr>
        <p:txBody>
          <a:bodyPr/>
          <a:lstStyle/>
          <a:p>
            <a:fld id="{DC646941-2709-4B73-890B-AB4F2D2055F3}" type="slidenum">
              <a:rPr lang="es-ES" smtClean="0"/>
              <a:pPr/>
              <a:t>‹Nº›</a:t>
            </a:fld>
            <a:endParaRPr lang="es-ES"/>
          </a:p>
        </p:txBody>
      </p:sp>
      <p:sp>
        <p:nvSpPr>
          <p:cNvPr id="8" name="7 Marcador de contenido"/>
          <p:cNvSpPr>
            <a:spLocks noGrp="1"/>
          </p:cNvSpPr>
          <p:nvPr>
            <p:ph sz="quarter" idx="1"/>
          </p:nvPr>
        </p:nvSpPr>
        <p:spPr>
          <a:xfrm>
            <a:off x="301752" y="1527048"/>
            <a:ext cx="850392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arcador de texto"/>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3" name="12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4 Marcador de pie de página"/>
          <p:cNvSpPr>
            <a:spLocks noGrp="1"/>
          </p:cNvSpPr>
          <p:nvPr>
            <p:ph type="ftr" sz="quarter" idx="11"/>
          </p:nvPr>
        </p:nvSpPr>
        <p:spPr/>
        <p:txBody>
          <a:bodyPr/>
          <a:lstStyle/>
          <a:p>
            <a:endParaRPr lang="es-ES"/>
          </a:p>
        </p:txBody>
      </p:sp>
      <p:sp>
        <p:nvSpPr>
          <p:cNvPr id="4" name="3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8" name="7 Conector recto"/>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C646941-2709-4B73-890B-AB4F2D2055F3}" type="slidenum">
              <a:rPr lang="es-ES" smtClean="0"/>
              <a:pPr/>
              <a:t>‹Nº›</a:t>
            </a:fld>
            <a:endParaRPr lang="es-ES"/>
          </a:p>
        </p:txBody>
      </p:sp>
      <p:sp>
        <p:nvSpPr>
          <p:cNvPr id="2" name="1 Título"/>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s-ES" smtClean="0"/>
              <a:t>Haga clic para modificar el estilo de título del patrón</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8534400" cy="758952"/>
          </a:xfrm>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a:xfrm>
            <a:off x="5791200" y="6409944"/>
            <a:ext cx="3044952" cy="365760"/>
          </a:xfrm>
        </p:spPr>
        <p:txBody>
          <a:bodyPr/>
          <a:lstStyle/>
          <a:p>
            <a:fld id="{986843BA-3E1D-46FF-AF41-7DE9534EA1A0}" type="datetimeFigureOut">
              <a:rPr lang="es-ES" smtClean="0"/>
              <a:pPr/>
              <a:t>27/03/2014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C646941-2709-4B73-890B-AB4F2D2055F3}" type="slidenum">
              <a:rPr lang="es-ES" smtClean="0"/>
              <a:pPr/>
              <a:t>‹Nº›</a:t>
            </a:fld>
            <a:endParaRPr lang="es-ES"/>
          </a:p>
        </p:txBody>
      </p:sp>
      <p:sp>
        <p:nvSpPr>
          <p:cNvPr id="8" name="7 Conector recto"/>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Marcador de contenido"/>
          <p:cNvSpPr>
            <a:spLocks noGrp="1"/>
          </p:cNvSpPr>
          <p:nvPr>
            <p:ph sz="half" idx="1"/>
          </p:nvPr>
        </p:nvSpPr>
        <p:spPr>
          <a:xfrm>
            <a:off x="301752" y="1371600"/>
            <a:ext cx="4038600" cy="4681728"/>
          </a:xfrm>
        </p:spPr>
        <p:txBody>
          <a:bodyPr/>
          <a:lstStyle>
            <a:lvl1pPr>
              <a:defRPr sz="2500"/>
            </a:lvl1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contenido"/>
          <p:cNvSpPr>
            <a:spLocks noGrp="1"/>
          </p:cNvSpPr>
          <p:nvPr>
            <p:ph sz="half" idx="2"/>
          </p:nvPr>
        </p:nvSpPr>
        <p:spPr>
          <a:xfrm>
            <a:off x="4800600" y="1371600"/>
            <a:ext cx="4038600" cy="4681728"/>
          </a:xfrm>
        </p:spPr>
        <p:txBody>
          <a:bodyPr/>
          <a:lstStyle>
            <a:lvl1pPr>
              <a:defRPr sz="2500"/>
            </a:lvl1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10" name="9 Conector recto"/>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Rectángulo"/>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20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21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Rectángulo"/>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arcador de texto"/>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7" name="6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8" name="7 Marcador de pie de página"/>
          <p:cNvSpPr>
            <a:spLocks noGrp="1"/>
          </p:cNvSpPr>
          <p:nvPr>
            <p:ph type="ftr" sz="quarter" idx="11"/>
          </p:nvPr>
        </p:nvSpPr>
        <p:spPr>
          <a:xfrm>
            <a:off x="304800" y="6409944"/>
            <a:ext cx="3581400" cy="365760"/>
          </a:xfrm>
        </p:spPr>
        <p:txBody>
          <a:bodyPr/>
          <a:lstStyle/>
          <a:p>
            <a:endParaRPr lang="es-ES"/>
          </a:p>
        </p:txBody>
      </p:sp>
      <p:sp>
        <p:nvSpPr>
          <p:cNvPr id="15" name="14 Conector recto"/>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23 Marcador de contenido"/>
          <p:cNvSpPr>
            <a:spLocks noGrp="1"/>
          </p:cNvSpPr>
          <p:nvPr>
            <p:ph sz="quarter" idx="2"/>
          </p:nvPr>
        </p:nvSpPr>
        <p:spPr>
          <a:xfrm>
            <a:off x="301752" y="2471383"/>
            <a:ext cx="4041648" cy="3818404"/>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6" name="25 Marcador de contenido"/>
          <p:cNvSpPr>
            <a:spLocks noGrp="1"/>
          </p:cNvSpPr>
          <p:nvPr>
            <p:ph sz="quarter" idx="4"/>
          </p:nvPr>
        </p:nvSpPr>
        <p:spPr>
          <a:xfrm>
            <a:off x="4800600" y="2471383"/>
            <a:ext cx="4038600" cy="382219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Marcador de número de diapositiva"/>
          <p:cNvSpPr>
            <a:spLocks noGrp="1"/>
          </p:cNvSpPr>
          <p:nvPr>
            <p:ph type="sldNum" sz="quarter" idx="12"/>
          </p:nvPr>
        </p:nvSpPr>
        <p:spPr>
          <a:xfrm>
            <a:off x="4343400" y="1042416"/>
            <a:ext cx="457200" cy="441325"/>
          </a:xfrm>
        </p:spPr>
        <p:txBody>
          <a:bodyPr/>
          <a:lstStyle>
            <a:lvl1pPr algn="ctr">
              <a:defRPr/>
            </a:lvl1pPr>
          </a:lstStyle>
          <a:p>
            <a:fld id="{DC646941-2709-4B73-890B-AB4F2D2055F3}" type="slidenum">
              <a:rPr lang="es-ES" smtClean="0"/>
              <a:pPr/>
              <a:t>‹Nº›</a:t>
            </a:fld>
            <a:endParaRPr lang="es-ES"/>
          </a:p>
        </p:txBody>
      </p:sp>
      <p:sp>
        <p:nvSpPr>
          <p:cNvPr id="23" name="22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a:xfrm>
            <a:off x="4343400" y="1036020"/>
            <a:ext cx="457200" cy="441325"/>
          </a:xfrm>
        </p:spPr>
        <p:txBody>
          <a:bodyPr/>
          <a:lstStyle/>
          <a:p>
            <a:fld id="{DC646941-2709-4B73-890B-AB4F2D2055F3}"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5 Rectángulo"/>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1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a:xfrm>
            <a:off x="4267200" y="6324600"/>
            <a:ext cx="609600" cy="441324"/>
          </a:xfrm>
        </p:spPr>
        <p:txBody>
          <a:bodyPr/>
          <a:lstStyle>
            <a:lvl1pPr>
              <a:defRPr>
                <a:solidFill>
                  <a:srgbClr val="FFFFFF"/>
                </a:solidFill>
              </a:defRPr>
            </a:lvl1pPr>
          </a:lstStyle>
          <a:p>
            <a:fld id="{DC646941-2709-4B73-890B-AB4F2D2055F3}"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9" name="18 Rectángulo"/>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12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8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Marcador de contenido"/>
          <p:cNvSpPr>
            <a:spLocks noGrp="1"/>
          </p:cNvSpPr>
          <p:nvPr>
            <p:ph sz="quarter" idx="1"/>
          </p:nvPr>
        </p:nvSpPr>
        <p:spPr>
          <a:xfrm>
            <a:off x="3124200" y="685800"/>
            <a:ext cx="5638800" cy="5410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Marcador de número de diapositiva"/>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C646941-2709-4B73-890B-AB4F2D2055F3}" type="slidenum">
              <a:rPr lang="es-ES" smtClean="0"/>
              <a:pPr/>
              <a:t>‹Nº›</a:t>
            </a:fld>
            <a:endParaRPr lang="es-ES"/>
          </a:p>
        </p:txBody>
      </p:sp>
      <p:sp>
        <p:nvSpPr>
          <p:cNvPr id="21" name="20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Marcador de fecha"/>
          <p:cNvSpPr>
            <a:spLocks noGrp="1"/>
          </p:cNvSpPr>
          <p:nvPr>
            <p:ph type="dt" sz="half" idx="10"/>
          </p:nvPr>
        </p:nvSpPr>
        <p:spPr/>
        <p:txBody>
          <a:bodyPr/>
          <a:lstStyle/>
          <a:p>
            <a:fld id="{986843BA-3E1D-46FF-AF41-7DE9534EA1A0}" type="datetimeFigureOut">
              <a:rPr lang="es-ES" smtClean="0"/>
              <a:pPr/>
              <a:t>27/03/2014</a:t>
            </a:fld>
            <a:endParaRPr lang="es-ES"/>
          </a:p>
        </p:txBody>
      </p:sp>
      <p:sp>
        <p:nvSpPr>
          <p:cNvPr id="6" name="5 Marcador de pie de página"/>
          <p:cNvSpPr>
            <a:spLocks noGrp="1"/>
          </p:cNvSpPr>
          <p:nvPr>
            <p:ph type="ftr" sz="quarter" idx="11"/>
          </p:nvPr>
        </p:nvSpPr>
        <p:spPr>
          <a:xfrm>
            <a:off x="301752" y="6410848"/>
            <a:ext cx="3383280" cy="365760"/>
          </a:xfrm>
        </p:spPr>
        <p:txBody>
          <a:bodyPr/>
          <a:lstStyle/>
          <a:p>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1" name="20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19 Rectángulo"/>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11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Marcador de número de diapositiva"/>
          <p:cNvSpPr>
            <a:spLocks noGrp="1"/>
          </p:cNvSpPr>
          <p:nvPr>
            <p:ph type="sldNum" sz="quarter" idx="12"/>
          </p:nvPr>
        </p:nvSpPr>
        <p:spPr>
          <a:xfrm>
            <a:off x="1371600" y="312738"/>
            <a:ext cx="457200" cy="441325"/>
          </a:xfrm>
        </p:spPr>
        <p:txBody>
          <a:bodyPr/>
          <a:lstStyle/>
          <a:p>
            <a:fld id="{DC646941-2709-4B73-890B-AB4F2D2055F3}" type="slidenum">
              <a:rPr lang="es-ES" smtClean="0"/>
              <a:pPr/>
              <a:t>‹Nº›</a:t>
            </a:fld>
            <a:endParaRPr lang="es-ES"/>
          </a:p>
        </p:txBody>
      </p:sp>
      <p:sp>
        <p:nvSpPr>
          <p:cNvPr id="2" name="1 Título"/>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3000375" y="609600"/>
            <a:ext cx="5867400" cy="4267200"/>
          </a:xfrm>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22" name="21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Marcador de fecha"/>
          <p:cNvSpPr>
            <a:spLocks noGrp="1"/>
          </p:cNvSpPr>
          <p:nvPr>
            <p:ph type="dt" sz="half" idx="10"/>
          </p:nvPr>
        </p:nvSpPr>
        <p:spPr>
          <a:xfrm>
            <a:off x="5788152" y="6404984"/>
            <a:ext cx="3044952" cy="365760"/>
          </a:xfrm>
        </p:spPr>
        <p:txBody>
          <a:bodyPr/>
          <a:lstStyle/>
          <a:p>
            <a:fld id="{986843BA-3E1D-46FF-AF41-7DE9534EA1A0}" type="datetimeFigureOut">
              <a:rPr lang="es-ES" smtClean="0"/>
              <a:pPr/>
              <a:t>27/03/2014</a:t>
            </a:fld>
            <a:endParaRPr lang="es-ES"/>
          </a:p>
        </p:txBody>
      </p:sp>
      <p:sp>
        <p:nvSpPr>
          <p:cNvPr id="6" name="5 Marcador de pie de página"/>
          <p:cNvSpPr>
            <a:spLocks noGrp="1"/>
          </p:cNvSpPr>
          <p:nvPr>
            <p:ph type="ftr" sz="quarter" idx="11"/>
          </p:nvPr>
        </p:nvSpPr>
        <p:spPr>
          <a:xfrm>
            <a:off x="301752" y="6410848"/>
            <a:ext cx="3584448" cy="365760"/>
          </a:xfrm>
        </p:spPr>
        <p:txBody>
          <a:bodyPr/>
          <a:lstStyle/>
          <a:p>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Marcador de fecha"/>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86843BA-3E1D-46FF-AF41-7DE9534EA1A0}" type="datetimeFigureOut">
              <a:rPr lang="es-ES" smtClean="0"/>
              <a:pPr/>
              <a:t>27/03/2014</a:t>
            </a:fld>
            <a:endParaRPr lang="es-ES"/>
          </a:p>
        </p:txBody>
      </p:sp>
      <p:sp>
        <p:nvSpPr>
          <p:cNvPr id="3" name="2 Marcador de pie de página"/>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s-ES"/>
          </a:p>
        </p:txBody>
      </p:sp>
      <p:sp>
        <p:nvSpPr>
          <p:cNvPr id="8" name="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9 Conector recto"/>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11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Marcador de número de diapositiva"/>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C646941-2709-4B73-890B-AB4F2D2055F3}" type="slidenum">
              <a:rPr lang="es-ES" smtClean="0"/>
              <a:pPr/>
              <a:t>‹Nº›</a:t>
            </a:fld>
            <a:endParaRPr lang="es-ES"/>
          </a:p>
        </p:txBody>
      </p:sp>
      <p:sp>
        <p:nvSpPr>
          <p:cNvPr id="22" name="21 Marcador de título"/>
          <p:cNvSpPr>
            <a:spLocks noGrp="1"/>
          </p:cNvSpPr>
          <p:nvPr>
            <p:ph type="title"/>
          </p:nvPr>
        </p:nvSpPr>
        <p:spPr>
          <a:xfrm>
            <a:off x="301752" y="228600"/>
            <a:ext cx="8534400" cy="758952"/>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Movimientos%20Sac&#225;dicos.wmv"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cerebelo%20maniobras%20semio.wmv"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drunked%20people.wm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Athetosis.wmv"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Balism.wmv"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Huntington%20Disease%20movements.wmv"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Ataxia%20cat.wmv"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video" Target="file:///C:\Users\Jonathan\Desktop\Cerebelo%20y%20Ganglios%20Basales,%20Cap%2056%20Guyton\drunked%20man%20so%20funny.wmv"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339752" y="3717032"/>
            <a:ext cx="6400800" cy="1752600"/>
          </a:xfrm>
        </p:spPr>
        <p:txBody>
          <a:bodyPr>
            <a:normAutofit/>
          </a:bodyPr>
          <a:lstStyle/>
          <a:p>
            <a:pPr algn="r"/>
            <a:r>
              <a:rPr lang="es-GT" sz="1800" i="1" cap="none" dirty="0" smtClean="0">
                <a:latin typeface="Garamond" pitchFamily="18" charset="0"/>
              </a:rPr>
              <a:t>Dr. Johnnathan Molina</a:t>
            </a:r>
          </a:p>
          <a:p>
            <a:pPr algn="r"/>
            <a:r>
              <a:rPr lang="es-GT" sz="1800" i="1" cap="none" dirty="0" smtClean="0">
                <a:latin typeface="Garamond" pitchFamily="18" charset="0"/>
              </a:rPr>
              <a:t>Fisiología Humana </a:t>
            </a:r>
          </a:p>
          <a:p>
            <a:pPr algn="r"/>
            <a:r>
              <a:rPr lang="es-GT" sz="1800" i="1" cap="none" dirty="0" smtClean="0">
                <a:latin typeface="Garamond" pitchFamily="18" charset="0"/>
              </a:rPr>
              <a:t>2014</a:t>
            </a:r>
            <a:endParaRPr lang="es-ES" sz="1800" i="1" cap="none" dirty="0">
              <a:latin typeface="Garamond" pitchFamily="18" charset="0"/>
            </a:endParaRPr>
          </a:p>
        </p:txBody>
      </p:sp>
      <p:sp>
        <p:nvSpPr>
          <p:cNvPr id="2" name="1 Título"/>
          <p:cNvSpPr>
            <a:spLocks noGrp="1"/>
          </p:cNvSpPr>
          <p:nvPr>
            <p:ph type="ctrTitle"/>
          </p:nvPr>
        </p:nvSpPr>
        <p:spPr/>
        <p:txBody>
          <a:bodyPr>
            <a:normAutofit/>
          </a:bodyPr>
          <a:lstStyle/>
          <a:p>
            <a:r>
              <a:rPr lang="es-GT" sz="3200" dirty="0" smtClean="0">
                <a:solidFill>
                  <a:srgbClr val="C00000"/>
                </a:solidFill>
              </a:rPr>
              <a:t>Cerebelo y Ganglios Basales en el Control Motor Global</a:t>
            </a:r>
            <a:endParaRPr lang="es-ES" sz="3200" dirty="0">
              <a:solidFill>
                <a:srgbClr val="C00000"/>
              </a:solidFill>
            </a:endParaRPr>
          </a:p>
        </p:txBody>
      </p:sp>
      <p:pic>
        <p:nvPicPr>
          <p:cNvPr id="4" name="Picture 2" descr="C:\Users\Jonathan\Downloads\Thalamus.gif"/>
          <p:cNvPicPr>
            <a:picLocks noChangeAspect="1" noChangeArrowheads="1" noCrop="1"/>
          </p:cNvPicPr>
          <p:nvPr/>
        </p:nvPicPr>
        <p:blipFill>
          <a:blip r:embed="rId2" cstate="print"/>
          <a:srcRect/>
          <a:stretch>
            <a:fillRect/>
          </a:stretch>
        </p:blipFill>
        <p:spPr bwMode="auto">
          <a:xfrm>
            <a:off x="3491880" y="2780928"/>
            <a:ext cx="2190680" cy="206084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5940152" y="1556792"/>
            <a:ext cx="2880320" cy="4254224"/>
          </a:xfrm>
        </p:spPr>
        <p:txBody>
          <a:bodyPr>
            <a:noAutofit/>
          </a:bodyPr>
          <a:lstStyle/>
          <a:p>
            <a:pPr algn="just"/>
            <a:r>
              <a:rPr lang="es-GT" sz="1400" b="1" u="sng" dirty="0" smtClean="0"/>
              <a:t>Dorsal:</a:t>
            </a:r>
          </a:p>
          <a:p>
            <a:pPr algn="just">
              <a:buNone/>
            </a:pPr>
            <a:r>
              <a:rPr lang="es-GT" sz="1400" dirty="0" smtClean="0"/>
              <a:t>-Husos, OTG, receptores táctiles y articulares</a:t>
            </a:r>
          </a:p>
          <a:p>
            <a:pPr algn="just">
              <a:buNone/>
            </a:pPr>
            <a:r>
              <a:rPr lang="es-GT" sz="1400" dirty="0" smtClean="0"/>
              <a:t>-Informan sobre: </a:t>
            </a:r>
            <a:r>
              <a:rPr lang="es-GT" sz="1400" i="1" dirty="0" smtClean="0"/>
              <a:t>contracción muscular, Tensión en tendones, posición y velocidad de movimiento y Fuerzas que van en contra de la superficie corporal</a:t>
            </a:r>
            <a:endParaRPr lang="es-GT" sz="1400" dirty="0" smtClean="0"/>
          </a:p>
          <a:p>
            <a:pPr algn="just"/>
            <a:endParaRPr lang="es-GT" sz="1400" dirty="0" smtClean="0"/>
          </a:p>
          <a:p>
            <a:pPr algn="just"/>
            <a:r>
              <a:rPr lang="es-GT" sz="1400" b="1" u="sng" dirty="0" smtClean="0"/>
              <a:t>Ventral: </a:t>
            </a:r>
          </a:p>
          <a:p>
            <a:pPr algn="just">
              <a:buNone/>
            </a:pPr>
            <a:r>
              <a:rPr lang="es-GT" sz="1400" dirty="0" smtClean="0"/>
              <a:t>-Se activan por </a:t>
            </a:r>
            <a:r>
              <a:rPr lang="es-GT" sz="1400" u="sng" dirty="0" smtClean="0"/>
              <a:t>señales motoras </a:t>
            </a:r>
            <a:r>
              <a:rPr lang="es-GT" sz="1400" dirty="0" smtClean="0"/>
              <a:t>de las astas anteriores medulares desde</a:t>
            </a:r>
            <a:r>
              <a:rPr lang="es-GT" sz="1400" dirty="0" smtClean="0"/>
              <a:t>:</a:t>
            </a:r>
          </a:p>
          <a:p>
            <a:pPr algn="just">
              <a:buNone/>
            </a:pPr>
            <a:r>
              <a:rPr lang="es-GT" sz="1400" dirty="0" smtClean="0"/>
              <a:t>1)Haz </a:t>
            </a:r>
            <a:r>
              <a:rPr lang="es-GT" sz="1400" dirty="0" smtClean="0"/>
              <a:t>Cortico y </a:t>
            </a:r>
            <a:r>
              <a:rPr lang="es-GT" sz="1400" dirty="0" err="1" smtClean="0"/>
              <a:t>Rúbrico</a:t>
            </a:r>
            <a:r>
              <a:rPr lang="es-GT" sz="1400" dirty="0" smtClean="0"/>
              <a:t> – Espinal</a:t>
            </a:r>
          </a:p>
          <a:p>
            <a:pPr algn="just">
              <a:buNone/>
            </a:pPr>
            <a:r>
              <a:rPr lang="es-GT" sz="1400" dirty="0" smtClean="0"/>
              <a:t>2)Patrones motores medulares </a:t>
            </a:r>
            <a:r>
              <a:rPr lang="es-GT" sz="1400" dirty="0" smtClean="0"/>
              <a:t> (</a:t>
            </a:r>
            <a:r>
              <a:rPr lang="es-GT" sz="1400" dirty="0" smtClean="0"/>
              <a:t>ya establecidos) – </a:t>
            </a:r>
            <a:r>
              <a:rPr lang="es-GT" sz="1400" i="1" dirty="0" smtClean="0"/>
              <a:t>copia de </a:t>
            </a:r>
            <a:r>
              <a:rPr lang="es-GT" sz="1400" i="1" dirty="0" err="1" smtClean="0"/>
              <a:t>eferencia</a:t>
            </a:r>
            <a:r>
              <a:rPr lang="es-GT" sz="1400" dirty="0" smtClean="0"/>
              <a:t>-</a:t>
            </a:r>
            <a:endParaRPr lang="es-ES" sz="1400" dirty="0"/>
          </a:p>
        </p:txBody>
      </p:sp>
      <p:sp>
        <p:nvSpPr>
          <p:cNvPr id="5" name="1 Título"/>
          <p:cNvSpPr>
            <a:spLocks noGrp="1"/>
          </p:cNvSpPr>
          <p:nvPr>
            <p:ph type="title"/>
          </p:nvPr>
        </p:nvSpPr>
        <p:spPr>
          <a:xfrm>
            <a:off x="301752" y="228600"/>
            <a:ext cx="8534400" cy="758952"/>
          </a:xfrm>
        </p:spPr>
        <p:txBody>
          <a:bodyPr>
            <a:normAutofit/>
          </a:bodyPr>
          <a:lstStyle/>
          <a:p>
            <a:r>
              <a:rPr lang="es-GT" sz="2000" dirty="0" smtClean="0">
                <a:solidFill>
                  <a:srgbClr val="C00000"/>
                </a:solidFill>
              </a:rPr>
              <a:t>Vías </a:t>
            </a:r>
            <a:r>
              <a:rPr lang="es-GT" sz="2000" u="sng" dirty="0" smtClean="0">
                <a:solidFill>
                  <a:srgbClr val="C00000"/>
                </a:solidFill>
              </a:rPr>
              <a:t>A</a:t>
            </a:r>
            <a:r>
              <a:rPr lang="es-GT" sz="2000" dirty="0" smtClean="0">
                <a:solidFill>
                  <a:srgbClr val="C00000"/>
                </a:solidFill>
              </a:rPr>
              <a:t>ferentes del Cerebelo </a:t>
            </a:r>
            <a:br>
              <a:rPr lang="es-GT" sz="2000" dirty="0" smtClean="0">
                <a:solidFill>
                  <a:srgbClr val="C00000"/>
                </a:solidFill>
              </a:rPr>
            </a:br>
            <a:r>
              <a:rPr lang="es-GT" sz="2000" i="1" dirty="0" smtClean="0">
                <a:solidFill>
                  <a:srgbClr val="C00000"/>
                </a:solidFill>
              </a:rPr>
              <a:t>(periferia)</a:t>
            </a:r>
            <a:endParaRPr lang="es-ES" sz="2000" i="1" dirty="0">
              <a:solidFill>
                <a:srgbClr val="C00000"/>
              </a:solidFill>
            </a:endParaRPr>
          </a:p>
        </p:txBody>
      </p:sp>
      <p:pic>
        <p:nvPicPr>
          <p:cNvPr id="6" name="Picture 3" descr="56"/>
          <p:cNvPicPr>
            <a:picLocks noChangeAspect="1" noChangeArrowheads="1"/>
          </p:cNvPicPr>
          <p:nvPr/>
        </p:nvPicPr>
        <p:blipFill>
          <a:blip r:embed="rId2" cstate="print"/>
          <a:srcRect/>
          <a:stretch>
            <a:fillRect/>
          </a:stretch>
        </p:blipFill>
        <p:spPr bwMode="auto">
          <a:xfrm>
            <a:off x="323528" y="980728"/>
            <a:ext cx="5355940" cy="55892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400" dirty="0" smtClean="0">
                <a:solidFill>
                  <a:srgbClr val="C00000"/>
                </a:solidFill>
              </a:rPr>
              <a:t>Vías Eferentes del Cerebelo</a:t>
            </a:r>
            <a:endParaRPr lang="es-ES" sz="2400" dirty="0">
              <a:solidFill>
                <a:srgbClr val="C00000"/>
              </a:solidFill>
            </a:endParaRPr>
          </a:p>
        </p:txBody>
      </p:sp>
      <p:sp>
        <p:nvSpPr>
          <p:cNvPr id="3" name="2 Marcador de contenido"/>
          <p:cNvSpPr>
            <a:spLocks noGrp="1"/>
          </p:cNvSpPr>
          <p:nvPr>
            <p:ph sz="quarter" idx="1"/>
          </p:nvPr>
        </p:nvSpPr>
        <p:spPr>
          <a:xfrm>
            <a:off x="179512" y="1527048"/>
            <a:ext cx="8964488" cy="4782272"/>
          </a:xfrm>
        </p:spPr>
        <p:txBody>
          <a:bodyPr>
            <a:normAutofit/>
          </a:bodyPr>
          <a:lstStyle/>
          <a:p>
            <a:pPr algn="just"/>
            <a:r>
              <a:rPr lang="es-GT" sz="1700" dirty="0" smtClean="0"/>
              <a:t>3 Núcleos: </a:t>
            </a:r>
            <a:r>
              <a:rPr lang="es-GT" sz="1700" b="1" dirty="0" smtClean="0"/>
              <a:t>D.I.F.</a:t>
            </a:r>
            <a:endParaRPr lang="es-GT" sz="1700" b="1" dirty="0" smtClean="0"/>
          </a:p>
          <a:p>
            <a:pPr algn="just"/>
            <a:r>
              <a:rPr lang="es-GT" sz="1700" dirty="0" smtClean="0"/>
              <a:t>Los Núcleos reciben </a:t>
            </a:r>
            <a:r>
              <a:rPr lang="es-GT" sz="1700" b="1" u="sng" dirty="0" smtClean="0"/>
              <a:t>af</a:t>
            </a:r>
            <a:r>
              <a:rPr lang="es-GT" sz="1700" dirty="0" smtClean="0"/>
              <a:t>erencias </a:t>
            </a:r>
            <a:r>
              <a:rPr lang="es-GT" sz="1700" dirty="0" smtClean="0"/>
              <a:t>desde:</a:t>
            </a:r>
          </a:p>
          <a:p>
            <a:pPr algn="just">
              <a:buNone/>
            </a:pPr>
            <a:r>
              <a:rPr lang="es-GT" sz="1700" dirty="0" smtClean="0"/>
              <a:t>1)Corteza </a:t>
            </a:r>
            <a:r>
              <a:rPr lang="es-GT" sz="1700" dirty="0" smtClean="0"/>
              <a:t>Cerebelosa y </a:t>
            </a:r>
            <a:r>
              <a:rPr lang="es-GT" sz="1700" dirty="0" smtClean="0"/>
              <a:t>2)Fascículos </a:t>
            </a:r>
            <a:r>
              <a:rPr lang="es-GT" sz="1700" dirty="0" smtClean="0"/>
              <a:t>aferentes sensitivos profundos dirigidos al </a:t>
            </a:r>
            <a:r>
              <a:rPr lang="es-GT" sz="1700" dirty="0" smtClean="0"/>
              <a:t>cerebelo</a:t>
            </a:r>
            <a:endParaRPr lang="es-GT" sz="1700" dirty="0" smtClean="0"/>
          </a:p>
          <a:p>
            <a:pPr algn="just"/>
            <a:r>
              <a:rPr lang="es-GT" sz="1700" dirty="0" smtClean="0"/>
              <a:t>Siempre que entra una aferencia se divide en</a:t>
            </a:r>
            <a:r>
              <a:rPr lang="es-GT" sz="1700" dirty="0" smtClean="0"/>
              <a:t>:</a:t>
            </a:r>
          </a:p>
          <a:p>
            <a:pPr algn="just">
              <a:buNone/>
            </a:pPr>
            <a:r>
              <a:rPr lang="es-GT" sz="1700" dirty="0" smtClean="0"/>
              <a:t>1)Núcleo </a:t>
            </a:r>
            <a:r>
              <a:rPr lang="es-GT" sz="1700" dirty="0" smtClean="0"/>
              <a:t>Profundo y </a:t>
            </a:r>
            <a:r>
              <a:rPr lang="es-GT" sz="1700" dirty="0" smtClean="0"/>
              <a:t> 2)Corteza </a:t>
            </a:r>
            <a:r>
              <a:rPr lang="es-GT" sz="1700" dirty="0" err="1" smtClean="0"/>
              <a:t>cerebelosa</a:t>
            </a:r>
            <a:r>
              <a:rPr lang="es-GT" sz="1700" dirty="0" smtClean="0"/>
              <a:t> correspondiente a ese núcleo </a:t>
            </a:r>
            <a:r>
              <a:rPr lang="es-GT" sz="1700" i="1" dirty="0" smtClean="0"/>
              <a:t>(señal inhibitoria)</a:t>
            </a:r>
          </a:p>
          <a:p>
            <a:pPr algn="just"/>
            <a:endParaRPr lang="es-GT" sz="1700" i="1" dirty="0" smtClean="0"/>
          </a:p>
          <a:p>
            <a:pPr algn="just"/>
            <a:r>
              <a:rPr lang="es-GT" sz="1700" i="1" u="sng" dirty="0" smtClean="0"/>
              <a:t>3 Vías de </a:t>
            </a:r>
            <a:r>
              <a:rPr lang="es-GT" sz="1800" b="1" i="1" u="sng" dirty="0" err="1" smtClean="0"/>
              <a:t>Ef</a:t>
            </a:r>
            <a:r>
              <a:rPr lang="es-GT" sz="1700" i="1" u="sng" dirty="0" err="1" smtClean="0"/>
              <a:t>erencias</a:t>
            </a:r>
            <a:r>
              <a:rPr lang="es-GT" sz="1700" i="1" u="sng" dirty="0" smtClean="0"/>
              <a:t>:</a:t>
            </a:r>
          </a:p>
          <a:p>
            <a:pPr algn="just">
              <a:buNone/>
            </a:pPr>
            <a:r>
              <a:rPr lang="es-GT" sz="1700" i="1" dirty="0" smtClean="0"/>
              <a:t>1.- Vermis - </a:t>
            </a:r>
            <a:r>
              <a:rPr lang="es-GT" sz="1700" b="1" i="1" u="sng" dirty="0" smtClean="0"/>
              <a:t>F</a:t>
            </a:r>
            <a:r>
              <a:rPr lang="es-GT" sz="1700" i="1" u="sng" dirty="0" smtClean="0"/>
              <a:t>astigio</a:t>
            </a:r>
            <a:r>
              <a:rPr lang="es-GT" sz="1700" i="1" dirty="0" smtClean="0"/>
              <a:t> – </a:t>
            </a:r>
            <a:r>
              <a:rPr lang="es-GT" sz="1700" b="1" i="1" u="sng" dirty="0" smtClean="0"/>
              <a:t>F</a:t>
            </a:r>
            <a:r>
              <a:rPr lang="es-GT" sz="1700" i="1" dirty="0" smtClean="0"/>
              <a:t>ormación Reticular (bulbo-</a:t>
            </a:r>
            <a:r>
              <a:rPr lang="es-GT" sz="1700" i="1" dirty="0" err="1" smtClean="0"/>
              <a:t>pontino</a:t>
            </a:r>
            <a:r>
              <a:rPr lang="es-GT" sz="1700" i="1" dirty="0" smtClean="0"/>
              <a:t>)  “Equilibrio (vestibular)” -</a:t>
            </a:r>
          </a:p>
          <a:p>
            <a:pPr algn="just">
              <a:buNone/>
            </a:pPr>
            <a:r>
              <a:rPr lang="es-GT" sz="1700" i="1" dirty="0" smtClean="0"/>
              <a:t>2.-Zona </a:t>
            </a:r>
            <a:r>
              <a:rPr lang="es-GT" sz="1700" b="1" i="1" u="sng" dirty="0" smtClean="0"/>
              <a:t>I</a:t>
            </a:r>
            <a:r>
              <a:rPr lang="es-GT" sz="1700" i="1" dirty="0" smtClean="0"/>
              <a:t>ntermedia </a:t>
            </a:r>
            <a:r>
              <a:rPr lang="es-GT" sz="1700" i="1" dirty="0" smtClean="0"/>
              <a:t>– </a:t>
            </a:r>
            <a:r>
              <a:rPr lang="es-GT" sz="1700" b="1" i="1" u="sng" dirty="0" smtClean="0"/>
              <a:t>I</a:t>
            </a:r>
            <a:r>
              <a:rPr lang="es-GT" sz="1700" i="1" u="sng" dirty="0" smtClean="0"/>
              <a:t>nterpuesto</a:t>
            </a:r>
            <a:r>
              <a:rPr lang="es-GT" sz="1700" i="1" dirty="0" smtClean="0"/>
              <a:t> –Tálamo(</a:t>
            </a:r>
            <a:r>
              <a:rPr lang="es-GT" sz="1700" i="1" dirty="0" err="1" smtClean="0"/>
              <a:t>ventrolateral</a:t>
            </a:r>
            <a:r>
              <a:rPr lang="es-GT" sz="1700" i="1" dirty="0" smtClean="0"/>
              <a:t> y </a:t>
            </a:r>
            <a:r>
              <a:rPr lang="es-GT" sz="1700" i="1" dirty="0" err="1" smtClean="0"/>
              <a:t>ventroanterior</a:t>
            </a:r>
            <a:r>
              <a:rPr lang="es-GT" sz="1700" i="1" dirty="0" smtClean="0"/>
              <a:t>) – Corteza Cerebral –GB- Núcleo Rojo y FR – “Coordina contracciones recíprocas </a:t>
            </a:r>
            <a:r>
              <a:rPr lang="es-GT" sz="1700" i="1" dirty="0" err="1" smtClean="0"/>
              <a:t>Ago</a:t>
            </a:r>
            <a:r>
              <a:rPr lang="es-GT" sz="1700" i="1" dirty="0" smtClean="0"/>
              <a:t>/Anta de las extremidades, mano, dedos”</a:t>
            </a:r>
          </a:p>
          <a:p>
            <a:pPr algn="just">
              <a:buNone/>
            </a:pPr>
            <a:r>
              <a:rPr lang="es-GT" sz="1700" i="1" dirty="0" smtClean="0"/>
              <a:t>3.-Corteza Cerebelosa – </a:t>
            </a:r>
            <a:r>
              <a:rPr lang="es-GT" sz="1700" b="1" i="1" u="sng" dirty="0" smtClean="0"/>
              <a:t>D</a:t>
            </a:r>
            <a:r>
              <a:rPr lang="es-GT" sz="1700" i="1" u="sng" dirty="0" smtClean="0"/>
              <a:t>entado</a:t>
            </a:r>
            <a:r>
              <a:rPr lang="es-GT" sz="1700" i="1" dirty="0" smtClean="0"/>
              <a:t> – Tálamo(</a:t>
            </a:r>
            <a:r>
              <a:rPr lang="es-GT" sz="1700" i="1" dirty="0" err="1" smtClean="0"/>
              <a:t>ventrolateral</a:t>
            </a:r>
            <a:r>
              <a:rPr lang="es-GT" sz="1700" i="1" dirty="0" smtClean="0"/>
              <a:t> y </a:t>
            </a:r>
            <a:r>
              <a:rPr lang="es-GT" sz="1700" i="1" dirty="0" err="1" smtClean="0"/>
              <a:t>ventroanterior</a:t>
            </a:r>
            <a:r>
              <a:rPr lang="es-GT" sz="1700" i="1" dirty="0" smtClean="0"/>
              <a:t>) – Corteza Cerebral – “Coordinación de </a:t>
            </a:r>
            <a:r>
              <a:rPr lang="es-GT" sz="1700" i="1" u="sng" dirty="0" smtClean="0"/>
              <a:t>secuencia</a:t>
            </a:r>
            <a:r>
              <a:rPr lang="es-GT" sz="1700" i="1" dirty="0" smtClean="0"/>
              <a:t> iniciado todo por la corteza desde antes”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p:txBody>
          <a:bodyPr/>
          <a:lstStyle/>
          <a:p>
            <a:endParaRPr lang="es-ES"/>
          </a:p>
        </p:txBody>
      </p:sp>
      <p:sp>
        <p:nvSpPr>
          <p:cNvPr id="5" name="1 Título"/>
          <p:cNvSpPr>
            <a:spLocks noGrp="1"/>
          </p:cNvSpPr>
          <p:nvPr>
            <p:ph type="title"/>
          </p:nvPr>
        </p:nvSpPr>
        <p:spPr>
          <a:xfrm>
            <a:off x="301752" y="228600"/>
            <a:ext cx="8534400" cy="758952"/>
          </a:xfrm>
        </p:spPr>
        <p:txBody>
          <a:bodyPr>
            <a:normAutofit/>
          </a:bodyPr>
          <a:lstStyle/>
          <a:p>
            <a:r>
              <a:rPr lang="es-GT" sz="2400" dirty="0" smtClean="0">
                <a:solidFill>
                  <a:srgbClr val="C00000"/>
                </a:solidFill>
              </a:rPr>
              <a:t>Vías Eferentes del Cerebelo</a:t>
            </a:r>
            <a:endParaRPr lang="es-ES" sz="2400" dirty="0">
              <a:solidFill>
                <a:srgbClr val="C00000"/>
              </a:solidFill>
            </a:endParaRPr>
          </a:p>
        </p:txBody>
      </p:sp>
      <p:pic>
        <p:nvPicPr>
          <p:cNvPr id="6" name="Picture 3" descr="56"/>
          <p:cNvPicPr>
            <a:picLocks noChangeAspect="1" noChangeArrowheads="1"/>
          </p:cNvPicPr>
          <p:nvPr/>
        </p:nvPicPr>
        <p:blipFill>
          <a:blip r:embed="rId2" cstate="print"/>
          <a:srcRect/>
          <a:stretch>
            <a:fillRect/>
          </a:stretch>
        </p:blipFill>
        <p:spPr bwMode="auto">
          <a:xfrm>
            <a:off x="1115616" y="1412776"/>
            <a:ext cx="7076244" cy="499482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dirty="0" smtClean="0">
                <a:solidFill>
                  <a:srgbClr val="C00000"/>
                </a:solidFill>
              </a:rPr>
              <a:t>Unidad Funcional de la Corteza del Cerebelo</a:t>
            </a:r>
            <a:br>
              <a:rPr lang="es-GT" dirty="0" smtClean="0">
                <a:solidFill>
                  <a:srgbClr val="C00000"/>
                </a:solidFill>
              </a:rPr>
            </a:br>
            <a:r>
              <a:rPr lang="es-GT" sz="2200" dirty="0" smtClean="0">
                <a:solidFill>
                  <a:srgbClr val="C00000"/>
                </a:solidFill>
              </a:rPr>
              <a:t>1.-Célula de </a:t>
            </a:r>
            <a:r>
              <a:rPr lang="es-GT" sz="2200" dirty="0" err="1" smtClean="0">
                <a:solidFill>
                  <a:srgbClr val="C00000"/>
                </a:solidFill>
              </a:rPr>
              <a:t>Purkinje</a:t>
            </a:r>
            <a:r>
              <a:rPr lang="es-GT" sz="2200" dirty="0" smtClean="0">
                <a:solidFill>
                  <a:srgbClr val="C00000"/>
                </a:solidFill>
              </a:rPr>
              <a:t>, CP y   2.-Célula Nuclear Profunda, CNP</a:t>
            </a:r>
            <a:endParaRPr lang="es-ES" sz="2200" dirty="0">
              <a:solidFill>
                <a:srgbClr val="C00000"/>
              </a:solidFill>
            </a:endParaRPr>
          </a:p>
        </p:txBody>
      </p:sp>
      <p:sp>
        <p:nvSpPr>
          <p:cNvPr id="3" name="2 Marcador de contenido"/>
          <p:cNvSpPr>
            <a:spLocks noGrp="1"/>
          </p:cNvSpPr>
          <p:nvPr>
            <p:ph sz="quarter" idx="1"/>
          </p:nvPr>
        </p:nvSpPr>
        <p:spPr/>
        <p:txBody>
          <a:bodyPr>
            <a:normAutofit fontScale="92500"/>
          </a:bodyPr>
          <a:lstStyle/>
          <a:p>
            <a:pPr algn="just"/>
            <a:r>
              <a:rPr lang="es-GT" sz="2000" dirty="0" smtClean="0"/>
              <a:t>3 capas de la corteza </a:t>
            </a:r>
            <a:r>
              <a:rPr lang="es-GT" sz="2000" dirty="0" err="1" smtClean="0"/>
              <a:t>cerebelosa</a:t>
            </a:r>
            <a:r>
              <a:rPr lang="es-GT" sz="2000" dirty="0" smtClean="0"/>
              <a:t>:</a:t>
            </a:r>
          </a:p>
          <a:p>
            <a:pPr algn="just">
              <a:buNone/>
            </a:pPr>
            <a:r>
              <a:rPr lang="es-GT" sz="2000" dirty="0" smtClean="0"/>
              <a:t>1.-Capa Molecular</a:t>
            </a:r>
          </a:p>
          <a:p>
            <a:pPr algn="just">
              <a:buNone/>
            </a:pPr>
            <a:r>
              <a:rPr lang="es-GT" sz="2000" dirty="0" smtClean="0"/>
              <a:t>2.-Capa de Células de </a:t>
            </a:r>
            <a:r>
              <a:rPr lang="es-GT" sz="2000" dirty="0" err="1" smtClean="0"/>
              <a:t>Purkinje</a:t>
            </a:r>
            <a:endParaRPr lang="es-GT" sz="2000" dirty="0" smtClean="0"/>
          </a:p>
          <a:p>
            <a:pPr algn="just">
              <a:buNone/>
            </a:pPr>
            <a:r>
              <a:rPr lang="es-GT" sz="2000" dirty="0" smtClean="0"/>
              <a:t>3.-Capa Granulosa</a:t>
            </a:r>
          </a:p>
          <a:p>
            <a:pPr algn="just">
              <a:buNone/>
            </a:pPr>
            <a:r>
              <a:rPr lang="es-GT" sz="2000" dirty="0" smtClean="0"/>
              <a:t>Debajo se encuentran los </a:t>
            </a:r>
            <a:r>
              <a:rPr lang="es-GT" sz="2000" i="1" dirty="0" smtClean="0"/>
              <a:t>núcleos profundos</a:t>
            </a:r>
          </a:p>
          <a:p>
            <a:pPr algn="just">
              <a:buNone/>
            </a:pPr>
            <a:endParaRPr lang="es-GT" sz="2000" i="1" dirty="0" smtClean="0"/>
          </a:p>
          <a:p>
            <a:pPr algn="just">
              <a:buNone/>
            </a:pPr>
            <a:endParaRPr lang="es-GT" sz="2000" i="1" dirty="0" smtClean="0"/>
          </a:p>
          <a:p>
            <a:pPr algn="just">
              <a:buNone/>
            </a:pPr>
            <a:r>
              <a:rPr lang="es-GT" sz="2000" b="1" i="1" dirty="0" smtClean="0"/>
              <a:t>Circuito Neuronal de la Unidad Funcional</a:t>
            </a:r>
          </a:p>
          <a:p>
            <a:pPr algn="just">
              <a:buNone/>
            </a:pPr>
            <a:endParaRPr lang="es-GT" sz="2000" b="1" i="1" dirty="0" smtClean="0"/>
          </a:p>
          <a:p>
            <a:pPr algn="just">
              <a:buNone/>
            </a:pPr>
            <a:r>
              <a:rPr lang="es-GT" sz="2000" dirty="0" smtClean="0"/>
              <a:t>Cada unidad funcional sale a través de una CNP (a la que llegan estímulos excitadores o inhibidores)</a:t>
            </a:r>
          </a:p>
          <a:p>
            <a:pPr algn="just">
              <a:buNone/>
            </a:pPr>
            <a:r>
              <a:rPr lang="es-GT" sz="2000" dirty="0" smtClean="0"/>
              <a:t>Excitadores: conexiones directas con aferencias desde el encéfalo o la periferia</a:t>
            </a:r>
          </a:p>
          <a:p>
            <a:pPr algn="just">
              <a:buNone/>
            </a:pPr>
            <a:r>
              <a:rPr lang="es-GT" sz="2000" dirty="0" smtClean="0"/>
              <a:t>Inhibidores: CP situada en la corteza </a:t>
            </a:r>
            <a:r>
              <a:rPr lang="es-GT" sz="2000" dirty="0" err="1" smtClean="0"/>
              <a:t>cerebelosa</a:t>
            </a:r>
            <a:endParaRPr lang="es-ES" sz="2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p:txBody>
          <a:bodyPr/>
          <a:lstStyle/>
          <a:p>
            <a:endParaRPr lang="es-ES"/>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267300"/>
            <a:ext cx="8568952" cy="51860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1 Título"/>
          <p:cNvSpPr>
            <a:spLocks noGrp="1"/>
          </p:cNvSpPr>
          <p:nvPr>
            <p:ph type="title"/>
          </p:nvPr>
        </p:nvSpPr>
        <p:spPr>
          <a:xfrm>
            <a:off x="301752" y="228600"/>
            <a:ext cx="8534400" cy="758952"/>
          </a:xfrm>
        </p:spPr>
        <p:txBody>
          <a:bodyPr>
            <a:normAutofit fontScale="90000"/>
          </a:bodyPr>
          <a:lstStyle/>
          <a:p>
            <a:r>
              <a:rPr lang="es-GT" dirty="0" smtClean="0">
                <a:solidFill>
                  <a:srgbClr val="C00000"/>
                </a:solidFill>
              </a:rPr>
              <a:t>Unidad Funcional de la Corteza del Cerebelo</a:t>
            </a:r>
            <a:br>
              <a:rPr lang="es-GT" dirty="0" smtClean="0">
                <a:solidFill>
                  <a:srgbClr val="C00000"/>
                </a:solidFill>
              </a:rPr>
            </a:br>
            <a:r>
              <a:rPr lang="es-GT" sz="2200" dirty="0" smtClean="0">
                <a:solidFill>
                  <a:srgbClr val="C00000"/>
                </a:solidFill>
              </a:rPr>
              <a:t>1.-Célula de </a:t>
            </a:r>
            <a:r>
              <a:rPr lang="es-GT" sz="2200" dirty="0" err="1" smtClean="0">
                <a:solidFill>
                  <a:srgbClr val="C00000"/>
                </a:solidFill>
              </a:rPr>
              <a:t>Purkinje</a:t>
            </a:r>
            <a:r>
              <a:rPr lang="es-GT" sz="2200" dirty="0" smtClean="0">
                <a:solidFill>
                  <a:srgbClr val="C00000"/>
                </a:solidFill>
              </a:rPr>
              <a:t>, CP y   2.-Célula Nuclear Profunda, CNP</a:t>
            </a:r>
            <a:endParaRPr lang="es-ES" sz="2200"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77760"/>
            <a:ext cx="8534400" cy="758952"/>
          </a:xfrm>
        </p:spPr>
        <p:txBody>
          <a:bodyPr>
            <a:normAutofit/>
          </a:bodyPr>
          <a:lstStyle/>
          <a:p>
            <a:r>
              <a:rPr lang="es-GT" sz="2000" dirty="0" smtClean="0">
                <a:solidFill>
                  <a:srgbClr val="C00000"/>
                </a:solidFill>
              </a:rPr>
              <a:t>Unidad Funcional de la Corteza del Cerebelo</a:t>
            </a:r>
            <a:br>
              <a:rPr lang="es-GT" sz="2000" dirty="0" smtClean="0">
                <a:solidFill>
                  <a:srgbClr val="C00000"/>
                </a:solidFill>
              </a:rPr>
            </a:br>
            <a:r>
              <a:rPr lang="es-GT" sz="2000" u="sng" dirty="0" smtClean="0">
                <a:solidFill>
                  <a:srgbClr val="C00000"/>
                </a:solidFill>
              </a:rPr>
              <a:t>Aferencias hacia el cerebelo</a:t>
            </a:r>
            <a:endParaRPr lang="es-ES" sz="2000" u="sng" dirty="0">
              <a:solidFill>
                <a:srgbClr val="C00000"/>
              </a:solidFill>
            </a:endParaRPr>
          </a:p>
        </p:txBody>
      </p:sp>
      <p:graphicFrame>
        <p:nvGraphicFramePr>
          <p:cNvPr id="4" name="3 Marcador de contenido"/>
          <p:cNvGraphicFramePr>
            <a:graphicFrameLocks noGrp="1"/>
          </p:cNvGraphicFramePr>
          <p:nvPr>
            <p:ph sz="quarter" idx="1"/>
          </p:nvPr>
        </p:nvGraphicFramePr>
        <p:xfrm>
          <a:off x="301625" y="1527175"/>
          <a:ext cx="8504238" cy="43500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CuadroTexto"/>
          <p:cNvSpPr txBox="1"/>
          <p:nvPr/>
        </p:nvSpPr>
        <p:spPr>
          <a:xfrm>
            <a:off x="323528" y="5877272"/>
            <a:ext cx="8496944" cy="461665"/>
          </a:xfrm>
          <a:prstGeom prst="rect">
            <a:avLst/>
          </a:prstGeom>
          <a:noFill/>
        </p:spPr>
        <p:txBody>
          <a:bodyPr wrap="square" rtlCol="0">
            <a:spAutoFit/>
          </a:bodyPr>
          <a:lstStyle/>
          <a:p>
            <a:pPr>
              <a:buFont typeface="Wingdings" pitchFamily="2" charset="2"/>
              <a:buChar char="ü"/>
            </a:pPr>
            <a:r>
              <a:rPr lang="es-GT" sz="1200" dirty="0" smtClean="0"/>
              <a:t>En </a:t>
            </a:r>
            <a:r>
              <a:rPr lang="es-GT" sz="1200" u="sng" dirty="0" smtClean="0"/>
              <a:t>reposo</a:t>
            </a:r>
            <a:r>
              <a:rPr lang="es-GT" sz="1200" dirty="0" smtClean="0"/>
              <a:t> CP y CNP disparan constantemente…</a:t>
            </a:r>
          </a:p>
          <a:p>
            <a:pPr>
              <a:buFont typeface="Wingdings" pitchFamily="2" charset="2"/>
              <a:buChar char="ü"/>
            </a:pPr>
            <a:r>
              <a:rPr lang="es-GT" sz="1200" dirty="0" smtClean="0"/>
              <a:t>El equilibrio excitación/inhibición se realiza en los núcleos profundos con tendencia a ligera excitación…</a:t>
            </a:r>
            <a:endParaRPr lang="es-ES" sz="1200" dirty="0"/>
          </a:p>
        </p:txBody>
      </p:sp>
      <p:cxnSp>
        <p:nvCxnSpPr>
          <p:cNvPr id="7" name="6 Conector recto de flecha"/>
          <p:cNvCxnSpPr/>
          <p:nvPr/>
        </p:nvCxnSpPr>
        <p:spPr>
          <a:xfrm flipH="1">
            <a:off x="2195736" y="836712"/>
            <a:ext cx="2304256" cy="7200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8 Conector recto de flecha"/>
          <p:cNvCxnSpPr/>
          <p:nvPr/>
        </p:nvCxnSpPr>
        <p:spPr>
          <a:xfrm>
            <a:off x="4499992" y="836712"/>
            <a:ext cx="2448272" cy="7200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400" dirty="0" smtClean="0">
                <a:solidFill>
                  <a:srgbClr val="C00000"/>
                </a:solidFill>
              </a:rPr>
              <a:t>Unidad Funcional de la Corteza Cerebelosa</a:t>
            </a:r>
            <a:endParaRPr lang="es-ES" sz="2400"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2000" dirty="0" smtClean="0"/>
              <a:t>Durante una actividad rápida</a:t>
            </a:r>
          </a:p>
          <a:p>
            <a:pPr algn="just">
              <a:buNone/>
            </a:pPr>
            <a:r>
              <a:rPr lang="es-GT" sz="2000" dirty="0" smtClean="0"/>
              <a:t>-Inicio excitador de la CNP luego por </a:t>
            </a:r>
            <a:r>
              <a:rPr lang="es-GT" sz="2000" i="1" dirty="0" err="1" smtClean="0"/>
              <a:t>feedback</a:t>
            </a:r>
            <a:r>
              <a:rPr lang="es-GT" sz="2000" dirty="0" smtClean="0"/>
              <a:t> la CP regula el movimiento llamado </a:t>
            </a:r>
            <a:r>
              <a:rPr lang="es-GT" sz="2000" i="1" dirty="0" smtClean="0"/>
              <a:t>–Línea de Retardo- (si no existiera esta amortiguación el movimiento sería oscilatorio rebasando su objetivo</a:t>
            </a:r>
            <a:r>
              <a:rPr lang="es-GT" sz="2000" i="1" dirty="0" smtClean="0"/>
              <a:t>)</a:t>
            </a:r>
          </a:p>
          <a:p>
            <a:pPr algn="just">
              <a:buNone/>
            </a:pPr>
            <a:endParaRPr lang="es-GT" sz="2000" i="1" dirty="0" smtClean="0"/>
          </a:p>
          <a:p>
            <a:pPr algn="just"/>
            <a:r>
              <a:rPr lang="es-GT" sz="1700" i="1" dirty="0" smtClean="0"/>
              <a:t>Células Inhibidoras extras:</a:t>
            </a:r>
          </a:p>
          <a:p>
            <a:pPr algn="just">
              <a:buNone/>
            </a:pPr>
            <a:r>
              <a:rPr lang="es-GT" sz="1700" i="1" dirty="0" smtClean="0"/>
              <a:t>1.-Células en cesta</a:t>
            </a:r>
          </a:p>
          <a:p>
            <a:pPr algn="just">
              <a:buNone/>
            </a:pPr>
            <a:r>
              <a:rPr lang="es-GT" sz="1700" i="1" dirty="0" smtClean="0"/>
              <a:t>2.-Células estrelladas</a:t>
            </a:r>
          </a:p>
          <a:p>
            <a:pPr algn="just">
              <a:buNone/>
            </a:pPr>
            <a:endParaRPr lang="es-GT" sz="2000" i="1" dirty="0" smtClean="0"/>
          </a:p>
          <a:p>
            <a:pPr algn="just">
              <a:buNone/>
            </a:pPr>
            <a:r>
              <a:rPr lang="es-GT" sz="2000" i="1" dirty="0" smtClean="0"/>
              <a:t>Son inhibidoras laterales de las CP, tienen axón corto y están ubicadas entre las fibras paralelas de la capa molecular (siempre afina la señal)</a:t>
            </a:r>
            <a:endParaRPr lang="es-ES" sz="2000"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GT" sz="2400" dirty="0" smtClean="0">
                <a:solidFill>
                  <a:srgbClr val="C00000"/>
                </a:solidFill>
              </a:rPr>
              <a:t>Señales de Salida del Cerebelo:</a:t>
            </a:r>
            <a:br>
              <a:rPr lang="es-GT" sz="2400" dirty="0" smtClean="0">
                <a:solidFill>
                  <a:srgbClr val="C00000"/>
                </a:solidFill>
              </a:rPr>
            </a:br>
            <a:r>
              <a:rPr lang="es-GT" sz="2400" dirty="0" err="1" smtClean="0">
                <a:solidFill>
                  <a:srgbClr val="C00000"/>
                </a:solidFill>
              </a:rPr>
              <a:t>Turn</a:t>
            </a:r>
            <a:r>
              <a:rPr lang="es-GT" sz="2400" dirty="0" smtClean="0">
                <a:solidFill>
                  <a:srgbClr val="C00000"/>
                </a:solidFill>
              </a:rPr>
              <a:t> </a:t>
            </a:r>
            <a:r>
              <a:rPr lang="es-GT" sz="2400" dirty="0" err="1" smtClean="0">
                <a:solidFill>
                  <a:srgbClr val="C00000"/>
                </a:solidFill>
              </a:rPr>
              <a:t>on</a:t>
            </a:r>
            <a:r>
              <a:rPr lang="es-GT" sz="2400" dirty="0" smtClean="0">
                <a:solidFill>
                  <a:srgbClr val="C00000"/>
                </a:solidFill>
              </a:rPr>
              <a:t> - </a:t>
            </a:r>
            <a:r>
              <a:rPr lang="es-GT" sz="2400" dirty="0" err="1" smtClean="0">
                <a:solidFill>
                  <a:srgbClr val="C00000"/>
                </a:solidFill>
              </a:rPr>
              <a:t>Turn</a:t>
            </a:r>
            <a:r>
              <a:rPr lang="es-GT" sz="2400" dirty="0" smtClean="0">
                <a:solidFill>
                  <a:srgbClr val="C00000"/>
                </a:solidFill>
              </a:rPr>
              <a:t> off / </a:t>
            </a:r>
            <a:r>
              <a:rPr lang="es-GT" sz="2400" dirty="0" err="1" smtClean="0">
                <a:solidFill>
                  <a:srgbClr val="C00000"/>
                </a:solidFill>
              </a:rPr>
              <a:t>Turn</a:t>
            </a:r>
            <a:r>
              <a:rPr lang="es-GT" sz="2400" dirty="0" smtClean="0">
                <a:solidFill>
                  <a:srgbClr val="C00000"/>
                </a:solidFill>
              </a:rPr>
              <a:t> off – </a:t>
            </a:r>
            <a:r>
              <a:rPr lang="es-GT" sz="2400" dirty="0" err="1" smtClean="0">
                <a:solidFill>
                  <a:srgbClr val="C00000"/>
                </a:solidFill>
              </a:rPr>
              <a:t>Turn</a:t>
            </a:r>
            <a:r>
              <a:rPr lang="es-GT" sz="2400" dirty="0" smtClean="0">
                <a:solidFill>
                  <a:srgbClr val="C00000"/>
                </a:solidFill>
              </a:rPr>
              <a:t> </a:t>
            </a:r>
            <a:r>
              <a:rPr lang="es-GT" sz="2400" dirty="0" err="1" smtClean="0">
                <a:solidFill>
                  <a:srgbClr val="C00000"/>
                </a:solidFill>
              </a:rPr>
              <a:t>on</a:t>
            </a:r>
            <a:endParaRPr lang="es-ES" sz="2400"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2000" dirty="0" smtClean="0"/>
              <a:t>Encendido/Apagado                Agonistas/Antagonistas</a:t>
            </a:r>
          </a:p>
          <a:p>
            <a:pPr algn="just"/>
            <a:endParaRPr lang="es-GT" sz="2000" dirty="0" smtClean="0"/>
          </a:p>
          <a:p>
            <a:pPr algn="just">
              <a:buNone/>
            </a:pPr>
            <a:r>
              <a:rPr lang="es-GT" sz="2000" b="1" dirty="0" smtClean="0"/>
              <a:t>Señal de Encendido:</a:t>
            </a:r>
          </a:p>
          <a:p>
            <a:pPr algn="just"/>
            <a:r>
              <a:rPr lang="es-GT" sz="2000" dirty="0" smtClean="0"/>
              <a:t>Ya que la Corteza Cerebral ha mandado el impulso motor, desde el músculo envía aferencias </a:t>
            </a:r>
            <a:r>
              <a:rPr lang="es-GT" sz="2000" i="1" dirty="0" err="1" smtClean="0"/>
              <a:t>feedback</a:t>
            </a:r>
            <a:r>
              <a:rPr lang="es-GT" sz="2000" dirty="0" smtClean="0"/>
              <a:t> hacia el cerebelo por las FM para hacer sinapsis con CNP situadas en los Núcleos Profundos</a:t>
            </a:r>
          </a:p>
          <a:p>
            <a:pPr algn="just"/>
            <a:r>
              <a:rPr lang="es-GT" sz="2000" dirty="0" smtClean="0"/>
              <a:t>Esto envía una respuesta excitadora a la vía </a:t>
            </a:r>
            <a:r>
              <a:rPr lang="es-GT" sz="2000" dirty="0" err="1" smtClean="0"/>
              <a:t>corticoespinal</a:t>
            </a:r>
            <a:r>
              <a:rPr lang="es-GT" sz="2000" dirty="0" smtClean="0"/>
              <a:t>, 2 formas de llegar a la corteza cerebral: 1)A través del tálamo y 2)Fibras del tronco </a:t>
            </a:r>
          </a:p>
          <a:p>
            <a:pPr algn="just">
              <a:buFontTx/>
              <a:buChar char="-"/>
            </a:pPr>
            <a:r>
              <a:rPr lang="es-GT" sz="2000" dirty="0" smtClean="0"/>
              <a:t>La finalidad es </a:t>
            </a:r>
            <a:r>
              <a:rPr lang="es-GT" sz="2800" i="1" u="sng" dirty="0" smtClean="0"/>
              <a:t>reforzar</a:t>
            </a:r>
            <a:r>
              <a:rPr lang="es-GT" sz="2800" u="sng" dirty="0" smtClean="0"/>
              <a:t> (</a:t>
            </a:r>
            <a:r>
              <a:rPr lang="es-GT" sz="2800" u="sng" dirty="0" smtClean="0">
                <a:latin typeface="Calibri"/>
              </a:rPr>
              <a:t>↑Energía</a:t>
            </a:r>
            <a:r>
              <a:rPr lang="es-GT" sz="2800" u="sng" dirty="0" smtClean="0"/>
              <a:t>) </a:t>
            </a:r>
            <a:r>
              <a:rPr lang="es-GT" sz="2000" dirty="0" smtClean="0"/>
              <a:t>de la contracción muscular de encendido</a:t>
            </a:r>
          </a:p>
          <a:p>
            <a:pPr algn="just">
              <a:buFontTx/>
              <a:buChar char="-"/>
            </a:pPr>
            <a:endParaRPr lang="es-GT" sz="2000" dirty="0" smtClean="0"/>
          </a:p>
          <a:p>
            <a:pPr algn="just"/>
            <a:endParaRPr lang="es-ES" sz="2000" dirty="0"/>
          </a:p>
        </p:txBody>
      </p:sp>
      <p:cxnSp>
        <p:nvCxnSpPr>
          <p:cNvPr id="5" name="4 Conector recto de flecha"/>
          <p:cNvCxnSpPr/>
          <p:nvPr/>
        </p:nvCxnSpPr>
        <p:spPr>
          <a:xfrm>
            <a:off x="3059832" y="1700808"/>
            <a:ext cx="864096"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50" name="AutoShape 2" descr="File:Thalamus.gif"/>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Jonathan\Downloads\Rotation_brainstem_and_thalamus.gif"/>
          <p:cNvPicPr>
            <a:picLocks noChangeAspect="1" noChangeArrowheads="1" noCrop="1"/>
          </p:cNvPicPr>
          <p:nvPr/>
        </p:nvPicPr>
        <p:blipFill>
          <a:blip r:embed="rId2" cstate="print"/>
          <a:srcRect/>
          <a:stretch>
            <a:fillRect/>
          </a:stretch>
        </p:blipFill>
        <p:spPr bwMode="auto">
          <a:xfrm>
            <a:off x="971600" y="836712"/>
            <a:ext cx="7056784" cy="5035986"/>
          </a:xfrm>
          <a:prstGeom prst="rect">
            <a:avLst/>
          </a:prstGeom>
          <a:ln>
            <a:noFill/>
          </a:ln>
          <a:effectLst>
            <a:softEdge rad="112500"/>
          </a:effectLst>
        </p:spPr>
      </p:pic>
      <p:pic>
        <p:nvPicPr>
          <p:cNvPr id="1028" name="Picture 4" descr="http://upload.wikimedia.org/wikipedia/commons/6/67/Hypothalamus_small.gif"/>
          <p:cNvPicPr>
            <a:picLocks noChangeAspect="1" noChangeArrowheads="1" noCrop="1"/>
          </p:cNvPicPr>
          <p:nvPr/>
        </p:nvPicPr>
        <p:blipFill>
          <a:blip r:embed="rId3" cstate="print"/>
          <a:srcRect/>
          <a:stretch>
            <a:fillRect/>
          </a:stretch>
        </p:blipFill>
        <p:spPr bwMode="auto">
          <a:xfrm>
            <a:off x="0" y="1844824"/>
            <a:ext cx="2353043" cy="2592288"/>
          </a:xfrm>
          <a:prstGeom prst="rect">
            <a:avLst/>
          </a:prstGeom>
          <a:ln>
            <a:noFill/>
          </a:ln>
          <a:effectLst>
            <a:softEdge rad="112500"/>
          </a:effectLst>
        </p:spPr>
      </p:pic>
      <p:pic>
        <p:nvPicPr>
          <p:cNvPr id="36866" name="Picture 2" descr="http://2.bp.blogspot.com/-xxMhbn8PQVY/UldVoHlzVnI/AAAAAAAABjE/zS_wzqT_STw/s640/dienc%C3%A9falo.jpg"/>
          <p:cNvPicPr>
            <a:picLocks noChangeAspect="1" noChangeArrowheads="1"/>
          </p:cNvPicPr>
          <p:nvPr/>
        </p:nvPicPr>
        <p:blipFill>
          <a:blip r:embed="rId4" cstate="print"/>
          <a:srcRect t="6178" r="9157" b="16594"/>
          <a:stretch>
            <a:fillRect/>
          </a:stretch>
        </p:blipFill>
        <p:spPr bwMode="auto">
          <a:xfrm>
            <a:off x="0" y="0"/>
            <a:ext cx="9144000" cy="1772816"/>
          </a:xfrm>
          <a:prstGeom prst="rect">
            <a:avLst/>
          </a:prstGeom>
          <a:ln>
            <a:noFill/>
          </a:ln>
          <a:effectLst>
            <a:softEdge rad="112500"/>
          </a:effectLst>
        </p:spPr>
      </p:pic>
      <p:pic>
        <p:nvPicPr>
          <p:cNvPr id="36868" name="Picture 4" descr="http://www.med.ufro.cl/Recursos/neuroanatomia/archivos/12_diencefalo_archivos/image7461.jpg"/>
          <p:cNvPicPr>
            <a:picLocks noChangeAspect="1" noChangeArrowheads="1"/>
          </p:cNvPicPr>
          <p:nvPr/>
        </p:nvPicPr>
        <p:blipFill>
          <a:blip r:embed="rId5" cstate="print"/>
          <a:srcRect/>
          <a:stretch>
            <a:fillRect/>
          </a:stretch>
        </p:blipFill>
        <p:spPr bwMode="auto">
          <a:xfrm>
            <a:off x="0" y="4869161"/>
            <a:ext cx="9144000" cy="198884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p:txBody>
          <a:bodyPr>
            <a:normAutofit/>
          </a:bodyPr>
          <a:lstStyle/>
          <a:p>
            <a:pPr algn="just"/>
            <a:r>
              <a:rPr lang="es-GT" sz="2000" b="1" dirty="0" smtClean="0"/>
              <a:t>Señal de apagado </a:t>
            </a:r>
          </a:p>
          <a:p>
            <a:pPr algn="just">
              <a:buNone/>
            </a:pPr>
            <a:r>
              <a:rPr lang="es-GT" sz="1600" b="1" i="1" dirty="0" smtClean="0"/>
              <a:t>sobre los agonistas al final del movimiento</a:t>
            </a:r>
          </a:p>
          <a:p>
            <a:pPr algn="just"/>
            <a:endParaRPr lang="es-GT" sz="2000" dirty="0" smtClean="0"/>
          </a:p>
          <a:p>
            <a:pPr algn="just"/>
            <a:r>
              <a:rPr lang="es-GT" sz="2000" dirty="0" smtClean="0"/>
              <a:t>Las fibras musgosas también mandan una señal inhibidora por su otra sinapsis con los Granos que llevan hasta la CP, señal un poco más lenta/débil hasta que logra excitar a las CP  que desconecta el movimiento</a:t>
            </a:r>
          </a:p>
          <a:p>
            <a:pPr algn="just"/>
            <a:r>
              <a:rPr lang="es-GT" sz="2000" dirty="0" smtClean="0"/>
              <a:t>Ahora, el sistema de encendido-apagado de los antagonistas aún no está definido pero…</a:t>
            </a:r>
          </a:p>
          <a:p>
            <a:pPr algn="just">
              <a:buNone/>
            </a:pPr>
            <a:r>
              <a:rPr lang="es-GT" sz="2000" dirty="0" smtClean="0"/>
              <a:t>-inhibición recíproca por la médula</a:t>
            </a:r>
          </a:p>
          <a:p>
            <a:pPr algn="just">
              <a:buNone/>
            </a:pPr>
            <a:endParaRPr lang="es-GT" sz="2000" dirty="0" smtClean="0"/>
          </a:p>
          <a:p>
            <a:pPr algn="just"/>
            <a:endParaRPr lang="es-ES" sz="2000" dirty="0"/>
          </a:p>
        </p:txBody>
      </p:sp>
      <p:sp>
        <p:nvSpPr>
          <p:cNvPr id="4" name="1 Título"/>
          <p:cNvSpPr>
            <a:spLocks noGrp="1"/>
          </p:cNvSpPr>
          <p:nvPr>
            <p:ph type="title"/>
          </p:nvPr>
        </p:nvSpPr>
        <p:spPr>
          <a:xfrm>
            <a:off x="301752" y="228600"/>
            <a:ext cx="8534400" cy="758952"/>
          </a:xfrm>
        </p:spPr>
        <p:txBody>
          <a:bodyPr>
            <a:noAutofit/>
          </a:bodyPr>
          <a:lstStyle/>
          <a:p>
            <a:r>
              <a:rPr lang="es-GT" sz="2400" dirty="0" smtClean="0">
                <a:solidFill>
                  <a:srgbClr val="C00000"/>
                </a:solidFill>
              </a:rPr>
              <a:t>Señales de Salida del Cerebelo:</a:t>
            </a:r>
            <a:br>
              <a:rPr lang="es-GT" sz="2400" dirty="0" smtClean="0">
                <a:solidFill>
                  <a:srgbClr val="C00000"/>
                </a:solidFill>
              </a:rPr>
            </a:br>
            <a:r>
              <a:rPr lang="es-GT" sz="2400" dirty="0" err="1" smtClean="0">
                <a:solidFill>
                  <a:srgbClr val="C00000"/>
                </a:solidFill>
              </a:rPr>
              <a:t>Turn</a:t>
            </a:r>
            <a:r>
              <a:rPr lang="es-GT" sz="2400" dirty="0" smtClean="0">
                <a:solidFill>
                  <a:srgbClr val="C00000"/>
                </a:solidFill>
              </a:rPr>
              <a:t> </a:t>
            </a:r>
            <a:r>
              <a:rPr lang="es-GT" sz="2400" dirty="0" err="1" smtClean="0">
                <a:solidFill>
                  <a:srgbClr val="C00000"/>
                </a:solidFill>
              </a:rPr>
              <a:t>on</a:t>
            </a:r>
            <a:r>
              <a:rPr lang="es-GT" sz="2400" dirty="0" smtClean="0">
                <a:solidFill>
                  <a:srgbClr val="C00000"/>
                </a:solidFill>
              </a:rPr>
              <a:t> - </a:t>
            </a:r>
            <a:r>
              <a:rPr lang="es-GT" sz="2400" dirty="0" err="1" smtClean="0">
                <a:solidFill>
                  <a:srgbClr val="C00000"/>
                </a:solidFill>
              </a:rPr>
              <a:t>Turn</a:t>
            </a:r>
            <a:r>
              <a:rPr lang="es-GT" sz="2400" dirty="0" smtClean="0">
                <a:solidFill>
                  <a:srgbClr val="C00000"/>
                </a:solidFill>
              </a:rPr>
              <a:t> off / </a:t>
            </a:r>
            <a:r>
              <a:rPr lang="es-GT" sz="2400" dirty="0" err="1" smtClean="0">
                <a:solidFill>
                  <a:srgbClr val="C00000"/>
                </a:solidFill>
              </a:rPr>
              <a:t>Turn</a:t>
            </a:r>
            <a:r>
              <a:rPr lang="es-GT" sz="2400" dirty="0" smtClean="0">
                <a:solidFill>
                  <a:srgbClr val="C00000"/>
                </a:solidFill>
              </a:rPr>
              <a:t> off – </a:t>
            </a:r>
            <a:r>
              <a:rPr lang="es-GT" sz="2400" dirty="0" err="1" smtClean="0">
                <a:solidFill>
                  <a:srgbClr val="C00000"/>
                </a:solidFill>
              </a:rPr>
              <a:t>Turn</a:t>
            </a:r>
            <a:r>
              <a:rPr lang="es-GT" sz="2400" dirty="0" smtClean="0">
                <a:solidFill>
                  <a:srgbClr val="C00000"/>
                </a:solidFill>
              </a:rPr>
              <a:t> </a:t>
            </a:r>
            <a:r>
              <a:rPr lang="es-GT" sz="2400" dirty="0" err="1" smtClean="0">
                <a:solidFill>
                  <a:srgbClr val="C00000"/>
                </a:solidFill>
              </a:rPr>
              <a:t>on</a:t>
            </a:r>
            <a:endParaRPr lang="es-ES" sz="2400" dirty="0">
              <a:solidFill>
                <a:srgbClr val="C0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Sumario</a:t>
            </a:r>
            <a:endParaRPr lang="es-ES" dirty="0">
              <a:solidFill>
                <a:srgbClr val="C00000"/>
              </a:solidFill>
            </a:endParaRPr>
          </a:p>
        </p:txBody>
      </p:sp>
      <p:sp>
        <p:nvSpPr>
          <p:cNvPr id="3" name="2 Marcador de contenido"/>
          <p:cNvSpPr>
            <a:spLocks noGrp="1"/>
          </p:cNvSpPr>
          <p:nvPr>
            <p:ph sz="quarter" idx="1"/>
          </p:nvPr>
        </p:nvSpPr>
        <p:spPr/>
        <p:txBody>
          <a:bodyPr>
            <a:normAutofit/>
          </a:bodyPr>
          <a:lstStyle/>
          <a:p>
            <a:pPr marL="514350" indent="-514350" algn="just">
              <a:buFont typeface="+mj-lt"/>
              <a:buAutoNum type="arabicPeriod"/>
            </a:pPr>
            <a:r>
              <a:rPr lang="es-GT" sz="2400" dirty="0" smtClean="0"/>
              <a:t>Cerebelo y sus funciones motoras</a:t>
            </a:r>
          </a:p>
          <a:p>
            <a:pPr marL="514350" indent="-514350" algn="just">
              <a:buFont typeface="+mj-lt"/>
              <a:buAutoNum type="arabicPeriod"/>
            </a:pPr>
            <a:r>
              <a:rPr lang="es-GT" sz="2400" dirty="0" smtClean="0"/>
              <a:t>Ganglios Basales y sus funciones motoras</a:t>
            </a:r>
          </a:p>
          <a:p>
            <a:pPr marL="514350" indent="-514350" algn="just">
              <a:buFont typeface="+mj-lt"/>
              <a:buAutoNum type="arabicPeriod"/>
            </a:pPr>
            <a:r>
              <a:rPr lang="es-GT" sz="2400" dirty="0" smtClean="0"/>
              <a:t>Integración del Sistema de Control Motor Total</a:t>
            </a:r>
            <a:endParaRPr lang="es-ES" sz="2400" dirty="0"/>
          </a:p>
        </p:txBody>
      </p:sp>
      <p:pic>
        <p:nvPicPr>
          <p:cNvPr id="49154" name="Picture 2" descr="Fluoroscopía de la deglusión"/>
          <p:cNvPicPr>
            <a:picLocks noChangeAspect="1" noChangeArrowheads="1" noCrop="1"/>
          </p:cNvPicPr>
          <p:nvPr/>
        </p:nvPicPr>
        <p:blipFill>
          <a:blip r:embed="rId2" cstate="print"/>
          <a:srcRect/>
          <a:stretch>
            <a:fillRect/>
          </a:stretch>
        </p:blipFill>
        <p:spPr bwMode="auto">
          <a:xfrm>
            <a:off x="3347864" y="3501008"/>
            <a:ext cx="2476500" cy="18573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sz="2400" dirty="0" smtClean="0">
                <a:solidFill>
                  <a:srgbClr val="C00000"/>
                </a:solidFill>
              </a:rPr>
              <a:t>Las Células de </a:t>
            </a:r>
            <a:r>
              <a:rPr lang="es-GT" sz="2400" dirty="0" err="1" smtClean="0">
                <a:solidFill>
                  <a:srgbClr val="C00000"/>
                </a:solidFill>
              </a:rPr>
              <a:t>Purkinje</a:t>
            </a:r>
            <a:r>
              <a:rPr lang="es-GT" sz="2400" dirty="0" smtClean="0">
                <a:solidFill>
                  <a:srgbClr val="C00000"/>
                </a:solidFill>
              </a:rPr>
              <a:t> “Aprenden” de sus errores..</a:t>
            </a:r>
            <a:br>
              <a:rPr lang="es-GT" sz="2400" dirty="0" smtClean="0">
                <a:solidFill>
                  <a:srgbClr val="C00000"/>
                </a:solidFill>
              </a:rPr>
            </a:br>
            <a:r>
              <a:rPr lang="es-GT" sz="2400" dirty="0" smtClean="0">
                <a:solidFill>
                  <a:srgbClr val="C00000"/>
                </a:solidFill>
              </a:rPr>
              <a:t>--</a:t>
            </a:r>
            <a:r>
              <a:rPr lang="es-GT" sz="2400" i="1" dirty="0" smtClean="0">
                <a:solidFill>
                  <a:srgbClr val="C00000"/>
                </a:solidFill>
              </a:rPr>
              <a:t>fibras trepadoras--</a:t>
            </a:r>
            <a:endParaRPr lang="es-ES" sz="2400"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2000" dirty="0" smtClean="0"/>
              <a:t>El grado en el que el cerebelo influye sobre el movimiento para empezar o terminar un movimiento se aprende.(c/v es más fino el movimiento)</a:t>
            </a:r>
          </a:p>
          <a:p>
            <a:pPr algn="just"/>
            <a:endParaRPr lang="es-GT" sz="2000" dirty="0" smtClean="0"/>
          </a:p>
          <a:p>
            <a:pPr algn="just"/>
            <a:r>
              <a:rPr lang="es-GT" sz="2000" dirty="0" smtClean="0"/>
              <a:t>En reposo, las FT se despolarizan cada segundo pero también producen despolarización de la CP (que su despolarización dura casi 1 segundo). </a:t>
            </a:r>
          </a:p>
          <a:p>
            <a:pPr algn="just"/>
            <a:r>
              <a:rPr lang="es-GT" sz="2000" dirty="0" smtClean="0"/>
              <a:t>En cada movimiento nuevo usamos los </a:t>
            </a:r>
            <a:r>
              <a:rPr lang="es-GT" sz="2000" dirty="0" err="1" smtClean="0"/>
              <a:t>propiorreceptores</a:t>
            </a:r>
            <a:r>
              <a:rPr lang="es-GT" sz="2000" dirty="0" smtClean="0"/>
              <a:t> musculares y articulares para informarle al cerebelo el </a:t>
            </a:r>
            <a:r>
              <a:rPr lang="es-GT" sz="2000" i="1" dirty="0" smtClean="0"/>
              <a:t>“contraste”.</a:t>
            </a:r>
            <a:endParaRPr lang="es-ES" sz="2000"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dirty="0" smtClean="0">
                <a:solidFill>
                  <a:srgbClr val="C00000"/>
                </a:solidFill>
              </a:rPr>
              <a:t>Función del Cerebelo en el Control Motor Global</a:t>
            </a:r>
            <a:endParaRPr lang="es-ES" dirty="0">
              <a:solidFill>
                <a:srgbClr val="C00000"/>
              </a:solidFill>
            </a:endParaRPr>
          </a:p>
        </p:txBody>
      </p:sp>
      <p:graphicFrame>
        <p:nvGraphicFramePr>
          <p:cNvPr id="4" name="3 Marcador de contenido"/>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000" dirty="0" smtClean="0">
                <a:solidFill>
                  <a:srgbClr val="C00000"/>
                </a:solidFill>
              </a:rPr>
              <a:t>Funcionamiento del </a:t>
            </a:r>
            <a:r>
              <a:rPr lang="es-GT" sz="2000" u="sng" dirty="0" err="1" smtClean="0">
                <a:solidFill>
                  <a:srgbClr val="C00000"/>
                </a:solidFill>
              </a:rPr>
              <a:t>VestibuloCerebelo</a:t>
            </a:r>
            <a:r>
              <a:rPr lang="es-GT" sz="2000" dirty="0" smtClean="0">
                <a:solidFill>
                  <a:srgbClr val="C00000"/>
                </a:solidFill>
              </a:rPr>
              <a:t> asociado al Tronco Encefálico y Médula Espinal para el Equilibrio y Postura</a:t>
            </a:r>
            <a:endParaRPr lang="es-ES" sz="2000" dirty="0">
              <a:solidFill>
                <a:srgbClr val="C00000"/>
              </a:solidFill>
            </a:endParaRPr>
          </a:p>
        </p:txBody>
      </p:sp>
      <p:sp>
        <p:nvSpPr>
          <p:cNvPr id="3" name="2 Marcador de contenido"/>
          <p:cNvSpPr>
            <a:spLocks noGrp="1"/>
          </p:cNvSpPr>
          <p:nvPr>
            <p:ph sz="quarter" idx="1"/>
          </p:nvPr>
        </p:nvSpPr>
        <p:spPr>
          <a:xfrm>
            <a:off x="388560" y="1412776"/>
            <a:ext cx="8503920" cy="576064"/>
          </a:xfrm>
        </p:spPr>
        <p:txBody>
          <a:bodyPr>
            <a:normAutofit fontScale="92500" lnSpcReduction="10000"/>
          </a:bodyPr>
          <a:lstStyle/>
          <a:p>
            <a:r>
              <a:rPr lang="es-GT" sz="1600" dirty="0" smtClean="0"/>
              <a:t>Su desarrollo filogenético coincide con el desarrollo del aparato vestibular.</a:t>
            </a:r>
          </a:p>
          <a:p>
            <a:pPr>
              <a:buNone/>
            </a:pPr>
            <a:r>
              <a:rPr lang="es-GT" sz="1600" dirty="0" smtClean="0"/>
              <a:t>   </a:t>
            </a:r>
            <a:endParaRPr lang="es-GT" sz="1600" i="1" dirty="0" smtClean="0"/>
          </a:p>
        </p:txBody>
      </p:sp>
      <p:graphicFrame>
        <p:nvGraphicFramePr>
          <p:cNvPr id="4" name="3 Diagrama"/>
          <p:cNvGraphicFramePr/>
          <p:nvPr/>
        </p:nvGraphicFramePr>
        <p:xfrm>
          <a:off x="899592" y="1772816"/>
          <a:ext cx="6840760" cy="4568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CuadroTexto"/>
          <p:cNvSpPr txBox="1"/>
          <p:nvPr/>
        </p:nvSpPr>
        <p:spPr>
          <a:xfrm>
            <a:off x="7524328" y="3429000"/>
            <a:ext cx="1368152" cy="646331"/>
          </a:xfrm>
          <a:prstGeom prst="rect">
            <a:avLst/>
          </a:prstGeom>
          <a:noFill/>
          <a:ln w="38100">
            <a:solidFill>
              <a:srgbClr val="FF0000"/>
            </a:solidFill>
          </a:ln>
        </p:spPr>
        <p:txBody>
          <a:bodyPr wrap="square" rtlCol="0">
            <a:spAutoFit/>
          </a:bodyPr>
          <a:lstStyle/>
          <a:p>
            <a:pPr algn="ctr"/>
            <a:r>
              <a:rPr lang="es-GT" sz="1200" b="1" i="1" dirty="0" smtClean="0"/>
              <a:t>“Corrección por adelantado”</a:t>
            </a:r>
            <a:endParaRPr lang="es-ES" sz="1200" b="1" i="1" dirty="0"/>
          </a:p>
        </p:txBody>
      </p:sp>
      <p:cxnSp>
        <p:nvCxnSpPr>
          <p:cNvPr id="10" name="9 Conector recto de flecha"/>
          <p:cNvCxnSpPr/>
          <p:nvPr/>
        </p:nvCxnSpPr>
        <p:spPr>
          <a:xfrm flipV="1">
            <a:off x="7668344" y="4149080"/>
            <a:ext cx="504056" cy="12241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000" dirty="0" smtClean="0">
                <a:solidFill>
                  <a:srgbClr val="C00000"/>
                </a:solidFill>
              </a:rPr>
              <a:t>Función del </a:t>
            </a:r>
            <a:r>
              <a:rPr lang="es-GT" sz="2000" u="sng" dirty="0" err="1" smtClean="0">
                <a:solidFill>
                  <a:srgbClr val="C00000"/>
                </a:solidFill>
              </a:rPr>
              <a:t>Espinocerebelo</a:t>
            </a:r>
            <a:r>
              <a:rPr lang="es-GT" sz="2000" dirty="0" smtClean="0">
                <a:solidFill>
                  <a:srgbClr val="C00000"/>
                </a:solidFill>
              </a:rPr>
              <a:t>: </a:t>
            </a:r>
            <a:r>
              <a:rPr lang="es-GT" sz="2000" i="1" dirty="0" err="1" smtClean="0">
                <a:solidFill>
                  <a:srgbClr val="C00000"/>
                </a:solidFill>
              </a:rPr>
              <a:t>feedback</a:t>
            </a:r>
            <a:r>
              <a:rPr lang="es-GT" sz="2000" i="1" dirty="0" smtClean="0">
                <a:solidFill>
                  <a:srgbClr val="C00000"/>
                </a:solidFill>
              </a:rPr>
              <a:t> de los movimientos distales de las extremidades por las porciones </a:t>
            </a:r>
            <a:r>
              <a:rPr lang="es-GT" sz="2000" b="1" i="1" u="sng" dirty="0" smtClean="0">
                <a:solidFill>
                  <a:srgbClr val="C00000"/>
                </a:solidFill>
              </a:rPr>
              <a:t>Intermedias y Núcleo Interpuesto</a:t>
            </a:r>
            <a:endParaRPr lang="es-ES" sz="2000" dirty="0">
              <a:solidFill>
                <a:srgbClr val="C00000"/>
              </a:solidFill>
            </a:endParaRPr>
          </a:p>
        </p:txBody>
      </p:sp>
      <p:graphicFrame>
        <p:nvGraphicFramePr>
          <p:cNvPr id="4" name="3 Marcador de contenido"/>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Otras funciones </a:t>
            </a:r>
            <a:r>
              <a:rPr lang="es-GT" dirty="0" err="1" smtClean="0">
                <a:solidFill>
                  <a:srgbClr val="C00000"/>
                </a:solidFill>
              </a:rPr>
              <a:t>cerebelosas</a:t>
            </a:r>
            <a:r>
              <a:rPr lang="es-GT" dirty="0" smtClean="0">
                <a:solidFill>
                  <a:srgbClr val="C00000"/>
                </a:solidFill>
              </a:rPr>
              <a:t>…</a:t>
            </a:r>
            <a:endParaRPr lang="es-ES" dirty="0">
              <a:solidFill>
                <a:srgbClr val="C00000"/>
              </a:solidFill>
            </a:endParaRPr>
          </a:p>
        </p:txBody>
      </p:sp>
      <p:sp>
        <p:nvSpPr>
          <p:cNvPr id="3" name="2 Marcador de contenido"/>
          <p:cNvSpPr>
            <a:spLocks noGrp="1"/>
          </p:cNvSpPr>
          <p:nvPr>
            <p:ph sz="quarter" idx="1"/>
          </p:nvPr>
        </p:nvSpPr>
        <p:spPr>
          <a:xfrm>
            <a:off x="301752" y="1527048"/>
            <a:ext cx="8014664" cy="4572000"/>
          </a:xfrm>
        </p:spPr>
        <p:txBody>
          <a:bodyPr>
            <a:normAutofit/>
          </a:bodyPr>
          <a:lstStyle/>
          <a:p>
            <a:pPr algn="just"/>
            <a:r>
              <a:rPr lang="es-GT" sz="1400" b="1" dirty="0" smtClean="0"/>
              <a:t>Función del Cerebelo para evitar la exageración de movimientos y amortiguarlos</a:t>
            </a:r>
          </a:p>
          <a:p>
            <a:pPr algn="just">
              <a:buNone/>
            </a:pPr>
            <a:r>
              <a:rPr lang="es-GT" sz="1400" dirty="0" smtClean="0"/>
              <a:t>-La mayoría de movimientos del cuerpo son pendulares (inercia a vencer con tendencia a la exageración)</a:t>
            </a:r>
          </a:p>
          <a:p>
            <a:pPr algn="just">
              <a:buNone/>
            </a:pPr>
            <a:r>
              <a:rPr lang="es-GT" sz="1400" dirty="0" smtClean="0"/>
              <a:t>-Sin cerebelo, el cerebro mandaría impulsos para movimientos opuestos hasta por fin atenuar el movimiento – </a:t>
            </a:r>
            <a:r>
              <a:rPr lang="es-GT" sz="1400" i="1" dirty="0" smtClean="0"/>
              <a:t>Temblor de acción o intencional</a:t>
            </a:r>
            <a:r>
              <a:rPr lang="es-GT" sz="1400" dirty="0" smtClean="0"/>
              <a:t>-</a:t>
            </a:r>
          </a:p>
          <a:p>
            <a:pPr algn="just">
              <a:buNone/>
            </a:pPr>
            <a:r>
              <a:rPr lang="es-GT" sz="1400" dirty="0" smtClean="0"/>
              <a:t>-Con cerebelo íntegro, se logra detener el movimiento justo en el punto deseado – </a:t>
            </a:r>
            <a:r>
              <a:rPr lang="es-GT" sz="1400" i="1" dirty="0" smtClean="0"/>
              <a:t>sistema amortiguador</a:t>
            </a:r>
            <a:r>
              <a:rPr lang="es-GT" sz="1400" dirty="0" smtClean="0"/>
              <a:t>-</a:t>
            </a:r>
          </a:p>
          <a:p>
            <a:pPr algn="just">
              <a:buNone/>
            </a:pPr>
            <a:endParaRPr lang="es-GT" sz="1400" dirty="0" smtClean="0"/>
          </a:p>
          <a:p>
            <a:pPr algn="just"/>
            <a:r>
              <a:rPr lang="es-GT" sz="1400" b="1" dirty="0" smtClean="0"/>
              <a:t>Función del Cerebelo en los movimientos balísticos</a:t>
            </a:r>
          </a:p>
          <a:p>
            <a:pPr algn="just">
              <a:buNone/>
            </a:pPr>
            <a:r>
              <a:rPr lang="es-GT" sz="1400" dirty="0" smtClean="0"/>
              <a:t>-Balístico: movimientos rápidos (</a:t>
            </a:r>
            <a:r>
              <a:rPr lang="es-GT" sz="1400" dirty="0" err="1" smtClean="0"/>
              <a:t>typing</a:t>
            </a:r>
            <a:r>
              <a:rPr lang="es-GT" sz="1400" dirty="0" smtClean="0"/>
              <a:t>, ,movimientos </a:t>
            </a:r>
            <a:r>
              <a:rPr lang="es-GT" sz="1400" dirty="0" err="1" smtClean="0"/>
              <a:t>sacádicos</a:t>
            </a:r>
            <a:r>
              <a:rPr lang="es-GT" sz="1400" dirty="0" smtClean="0"/>
              <a:t>) en los cuales </a:t>
            </a:r>
            <a:r>
              <a:rPr lang="es-GT" sz="1400" i="1" u="sng" dirty="0" smtClean="0"/>
              <a:t>todo el movimiento </a:t>
            </a:r>
            <a:r>
              <a:rPr lang="es-GT" sz="1400" dirty="0" smtClean="0"/>
              <a:t>está previamente planificado (no hay </a:t>
            </a:r>
            <a:r>
              <a:rPr lang="es-GT" sz="1400" i="1" dirty="0" err="1" smtClean="0"/>
              <a:t>feedback</a:t>
            </a:r>
            <a:r>
              <a:rPr lang="es-GT" sz="1400" dirty="0" smtClean="0"/>
              <a:t> por la velocidad del movimiento)</a:t>
            </a:r>
          </a:p>
          <a:p>
            <a:pPr algn="just">
              <a:buNone/>
            </a:pPr>
            <a:endParaRPr lang="es-GT" sz="1400" dirty="0" smtClean="0"/>
          </a:p>
          <a:p>
            <a:pPr algn="just">
              <a:buNone/>
            </a:pPr>
            <a:r>
              <a:rPr lang="es-GT" sz="1400" dirty="0" smtClean="0"/>
              <a:t>-</a:t>
            </a:r>
            <a:r>
              <a:rPr lang="es-GT" sz="1400" b="1" i="1" dirty="0" smtClean="0"/>
              <a:t>Al extirpar el cerebelo vemos 3 respuestas:</a:t>
            </a:r>
          </a:p>
          <a:p>
            <a:pPr algn="just">
              <a:buNone/>
            </a:pPr>
            <a:r>
              <a:rPr lang="es-GT" sz="1400" dirty="0" smtClean="0"/>
              <a:t>1) Movimientos lentos y sin el impulso de “arranque” que da el cerebelo(péndulo)</a:t>
            </a:r>
          </a:p>
          <a:p>
            <a:pPr algn="just">
              <a:buNone/>
            </a:pPr>
            <a:r>
              <a:rPr lang="es-GT" sz="1400" dirty="0" smtClean="0"/>
              <a:t>2) Fuerza es débil</a:t>
            </a:r>
          </a:p>
          <a:p>
            <a:pPr algn="just">
              <a:buNone/>
            </a:pPr>
            <a:r>
              <a:rPr lang="es-GT" sz="1400" dirty="0" smtClean="0"/>
              <a:t>3) Interrupción lenta, por lo que rebasa su objetivo (en general se pierde el automatismo de los movimientos balísticos ya que la corteza debe gastar más tiempo en tratar de parar los movimientos)</a:t>
            </a:r>
            <a:endParaRPr lang="es-ES" sz="1400" dirty="0"/>
          </a:p>
        </p:txBody>
      </p:sp>
      <p:pic>
        <p:nvPicPr>
          <p:cNvPr id="38914" name="Picture 2" descr="C:\Users\Jonathan\Downloads\Simple_Pendulum_Oscillator.gif"/>
          <p:cNvPicPr>
            <a:picLocks noChangeAspect="1" noChangeArrowheads="1" noCrop="1"/>
          </p:cNvPicPr>
          <p:nvPr/>
        </p:nvPicPr>
        <p:blipFill>
          <a:blip r:embed="rId2" cstate="print"/>
          <a:srcRect/>
          <a:stretch>
            <a:fillRect/>
          </a:stretch>
        </p:blipFill>
        <p:spPr bwMode="auto">
          <a:xfrm>
            <a:off x="8316416" y="1412776"/>
            <a:ext cx="620068" cy="15841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sz="quarter" idx="1"/>
          </p:nvPr>
        </p:nvSpPr>
        <p:spPr/>
        <p:txBody>
          <a:bodyPr/>
          <a:lstStyle/>
          <a:p>
            <a:endParaRPr lang="es-ES"/>
          </a:p>
        </p:txBody>
      </p:sp>
      <p:pic>
        <p:nvPicPr>
          <p:cNvPr id="4" name="Movimientos Sacádicos.wmv">
            <a:hlinkClick r:id="" action="ppaction://media"/>
          </p:cNvPr>
          <p:cNvPicPr>
            <a:picLocks noRot="1" noChangeAspect="1"/>
          </p:cNvPicPr>
          <p:nvPr>
            <a:videoFile r:link="rId1"/>
          </p:nvPr>
        </p:nvPicPr>
        <p:blipFill>
          <a:blip r:embed="rId3" cstate="print"/>
          <a:stretch>
            <a:fillRect/>
          </a:stretch>
        </p:blipFill>
        <p:spPr>
          <a:xfrm>
            <a:off x="1506538" y="1527175"/>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1600" dirty="0" smtClean="0">
                <a:solidFill>
                  <a:srgbClr val="C00000"/>
                </a:solidFill>
              </a:rPr>
              <a:t>Funciones del </a:t>
            </a:r>
            <a:r>
              <a:rPr lang="es-GT" sz="1600" u="sng" dirty="0" err="1" smtClean="0">
                <a:solidFill>
                  <a:srgbClr val="C00000"/>
                </a:solidFill>
              </a:rPr>
              <a:t>CerebroCerebelo</a:t>
            </a:r>
            <a:r>
              <a:rPr lang="es-GT" sz="1600" dirty="0" smtClean="0">
                <a:solidFill>
                  <a:srgbClr val="C00000"/>
                </a:solidFill>
              </a:rPr>
              <a:t>: Zonas laterales de ambos Hemisferios </a:t>
            </a:r>
            <a:br>
              <a:rPr lang="es-GT" sz="1600" dirty="0" smtClean="0">
                <a:solidFill>
                  <a:srgbClr val="C00000"/>
                </a:solidFill>
              </a:rPr>
            </a:br>
            <a:r>
              <a:rPr lang="es-GT" sz="1600" b="1" i="1" dirty="0" smtClean="0">
                <a:solidFill>
                  <a:srgbClr val="C00000"/>
                </a:solidFill>
              </a:rPr>
              <a:t>“Planificación-Orden-Sincronización” de movimientos complejos</a:t>
            </a:r>
            <a:endParaRPr lang="es-ES" sz="1600" b="1" i="1" dirty="0">
              <a:solidFill>
                <a:srgbClr val="C00000"/>
              </a:solidFill>
            </a:endParaRPr>
          </a:p>
        </p:txBody>
      </p:sp>
      <p:sp>
        <p:nvSpPr>
          <p:cNvPr id="3" name="2 Marcador de contenido"/>
          <p:cNvSpPr>
            <a:spLocks noGrp="1"/>
          </p:cNvSpPr>
          <p:nvPr>
            <p:ph sz="quarter" idx="1"/>
          </p:nvPr>
        </p:nvSpPr>
        <p:spPr/>
        <p:txBody>
          <a:bodyPr>
            <a:normAutofit fontScale="62500" lnSpcReduction="20000"/>
          </a:bodyPr>
          <a:lstStyle/>
          <a:p>
            <a:pPr algn="just"/>
            <a:r>
              <a:rPr lang="es-GT" dirty="0" smtClean="0"/>
              <a:t>Zonas muy desarrollas e hipertrofiadas</a:t>
            </a:r>
          </a:p>
          <a:p>
            <a:pPr algn="just"/>
            <a:r>
              <a:rPr lang="es-GT" dirty="0" smtClean="0"/>
              <a:t>Movimientos complejos de manos, dedos y habla.. No intervienen en el movimiento </a:t>
            </a:r>
            <a:r>
              <a:rPr lang="es-GT" b="1" i="1" dirty="0" smtClean="0"/>
              <a:t>actual</a:t>
            </a:r>
            <a:r>
              <a:rPr lang="es-GT" dirty="0" smtClean="0"/>
              <a:t> sino lo que ocurrirá.. Y movimientos </a:t>
            </a:r>
            <a:r>
              <a:rPr lang="es-GT" b="1" i="1" dirty="0" smtClean="0"/>
              <a:t>suaves</a:t>
            </a:r>
            <a:endParaRPr lang="es-GT" dirty="0" smtClean="0"/>
          </a:p>
          <a:p>
            <a:pPr algn="just"/>
            <a:r>
              <a:rPr lang="es-GT" dirty="0" smtClean="0"/>
              <a:t>No hay aferencias periféricas</a:t>
            </a:r>
          </a:p>
          <a:p>
            <a:pPr algn="just"/>
            <a:r>
              <a:rPr lang="es-GT" dirty="0" smtClean="0"/>
              <a:t>La comunicación con la corteza cerebral no es directamente al </a:t>
            </a:r>
            <a:r>
              <a:rPr lang="es-GT" i="1" u="sng" dirty="0" smtClean="0"/>
              <a:t>Área Motora Primaria </a:t>
            </a:r>
            <a:r>
              <a:rPr lang="es-GT" dirty="0" smtClean="0"/>
              <a:t>sino al </a:t>
            </a:r>
            <a:r>
              <a:rPr lang="es-GT" dirty="0" smtClean="0">
                <a:solidFill>
                  <a:srgbClr val="00B050"/>
                </a:solidFill>
              </a:rPr>
              <a:t>AP y Área </a:t>
            </a:r>
            <a:r>
              <a:rPr lang="es-GT" dirty="0" err="1" smtClean="0">
                <a:solidFill>
                  <a:srgbClr val="00B050"/>
                </a:solidFill>
              </a:rPr>
              <a:t>Somatosensitiva</a:t>
            </a:r>
            <a:r>
              <a:rPr lang="es-GT" dirty="0" smtClean="0">
                <a:solidFill>
                  <a:srgbClr val="00B050"/>
                </a:solidFill>
              </a:rPr>
              <a:t> primaria y de Asociación </a:t>
            </a:r>
          </a:p>
          <a:p>
            <a:pPr algn="just"/>
            <a:endParaRPr lang="es-GT" i="1" dirty="0" smtClean="0">
              <a:solidFill>
                <a:srgbClr val="00B050"/>
              </a:solidFill>
            </a:endParaRPr>
          </a:p>
          <a:p>
            <a:pPr algn="just"/>
            <a:endParaRPr lang="es-GT" i="1" dirty="0" smtClean="0">
              <a:solidFill>
                <a:srgbClr val="00B050"/>
              </a:solidFill>
            </a:endParaRPr>
          </a:p>
          <a:p>
            <a:pPr algn="just"/>
            <a:endParaRPr lang="es-GT" i="1" dirty="0" smtClean="0">
              <a:solidFill>
                <a:srgbClr val="00B050"/>
              </a:solidFill>
            </a:endParaRPr>
          </a:p>
          <a:p>
            <a:pPr algn="just"/>
            <a:r>
              <a:rPr lang="es-GT" i="1" dirty="0" smtClean="0"/>
              <a:t>PROBLEMA: Al extirpar éstas partes del cerebelo hay descoordinación extrema en manos y el habla..(AMP)</a:t>
            </a:r>
          </a:p>
          <a:p>
            <a:pPr algn="just"/>
            <a:r>
              <a:rPr lang="es-GT" i="1" dirty="0" smtClean="0"/>
              <a:t>¿Porqué?</a:t>
            </a:r>
          </a:p>
          <a:p>
            <a:pPr algn="just">
              <a:buNone/>
            </a:pPr>
            <a:r>
              <a:rPr lang="es-GT" i="1" dirty="0" smtClean="0"/>
              <a:t>1.-Planificación de movimientos secuenciales </a:t>
            </a:r>
            <a:r>
              <a:rPr lang="es-GT" i="1" dirty="0" smtClean="0">
                <a:solidFill>
                  <a:srgbClr val="00B050"/>
                </a:solidFill>
              </a:rPr>
              <a:t>(AP, ASP, AA… Luego al cerebelo)</a:t>
            </a:r>
          </a:p>
          <a:p>
            <a:pPr algn="just">
              <a:buNone/>
            </a:pPr>
            <a:r>
              <a:rPr lang="es-GT" i="1" dirty="0" smtClean="0"/>
              <a:t>2.-Sincronización de movimientos secuenciales (movimientos suaves)</a:t>
            </a:r>
          </a:p>
          <a:p>
            <a:pPr algn="just">
              <a:buNone/>
            </a:pPr>
            <a:endParaRPr lang="es-GT" i="1" dirty="0" smtClean="0"/>
          </a:p>
          <a:p>
            <a:pPr algn="just">
              <a:buNone/>
            </a:pPr>
            <a:r>
              <a:rPr lang="es-GT" i="1" dirty="0" smtClean="0"/>
              <a:t>Funciones Predictivas como sonidos, imágenes, correr… “relaciones espaciotemporales rápidamente cambiantes”</a:t>
            </a:r>
          </a:p>
          <a:p>
            <a:pPr algn="just">
              <a:buNone/>
            </a:pPr>
            <a:endParaRPr lang="es-ES" i="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Anomalías Clínicas del Cerebelo</a:t>
            </a:r>
            <a:endParaRPr lang="es-ES" dirty="0">
              <a:solidFill>
                <a:srgbClr val="C00000"/>
              </a:solidFill>
            </a:endParaRPr>
          </a:p>
        </p:txBody>
      </p:sp>
      <p:sp>
        <p:nvSpPr>
          <p:cNvPr id="3" name="2 Marcador de contenido"/>
          <p:cNvSpPr>
            <a:spLocks noGrp="1"/>
          </p:cNvSpPr>
          <p:nvPr>
            <p:ph sz="quarter" idx="1"/>
          </p:nvPr>
        </p:nvSpPr>
        <p:spPr/>
        <p:txBody>
          <a:bodyPr>
            <a:noAutofit/>
          </a:bodyPr>
          <a:lstStyle/>
          <a:p>
            <a:pPr algn="just">
              <a:buNone/>
            </a:pPr>
            <a:r>
              <a:rPr lang="es-GT" sz="1600" i="1" dirty="0" smtClean="0"/>
              <a:t>Para producir una lesión seria la lesión debe afectar a los núcleos profundos (si elimino la corteza </a:t>
            </a:r>
            <a:r>
              <a:rPr lang="es-GT" sz="1600" i="1" dirty="0" err="1" smtClean="0"/>
              <a:t>cerebelosa</a:t>
            </a:r>
            <a:r>
              <a:rPr lang="es-GT" sz="1600" i="1" dirty="0" smtClean="0"/>
              <a:t> lateral(dejando núcleos intactos) el paciente parece normal excepto por movimientos lentos).</a:t>
            </a:r>
          </a:p>
          <a:p>
            <a:pPr algn="just">
              <a:buNone/>
            </a:pPr>
            <a:r>
              <a:rPr lang="es-GT" sz="1600" i="1" dirty="0" smtClean="0"/>
              <a:t>Los Núcleos </a:t>
            </a:r>
            <a:r>
              <a:rPr lang="es-GT" sz="1600" i="1" dirty="0" err="1" smtClean="0"/>
              <a:t>Cerebelosos</a:t>
            </a:r>
            <a:r>
              <a:rPr lang="es-GT" sz="1600" i="1" dirty="0" smtClean="0"/>
              <a:t> son: Dentado, Interpuesto y Fastigio (DIF)</a:t>
            </a:r>
          </a:p>
          <a:p>
            <a:pPr algn="just">
              <a:buNone/>
            </a:pPr>
            <a:r>
              <a:rPr lang="es-GT" sz="1600" i="1" dirty="0" smtClean="0"/>
              <a:t>-Dismetría y Ataxia (No predice distancia al objetivo; lesión en núcleos Y también en el haz </a:t>
            </a:r>
            <a:r>
              <a:rPr lang="es-GT" sz="1600" i="1" dirty="0" err="1" smtClean="0"/>
              <a:t>espinocerebeloso</a:t>
            </a:r>
            <a:r>
              <a:rPr lang="es-GT" sz="1600" i="1" dirty="0" smtClean="0"/>
              <a:t>)</a:t>
            </a:r>
          </a:p>
          <a:p>
            <a:pPr algn="just">
              <a:buNone/>
            </a:pPr>
            <a:r>
              <a:rPr lang="es-GT" sz="1600" i="1" dirty="0" smtClean="0"/>
              <a:t>-Hipermetría (es dismetría con exceso)</a:t>
            </a:r>
          </a:p>
          <a:p>
            <a:pPr algn="just">
              <a:buNone/>
            </a:pPr>
            <a:endParaRPr lang="es-GT" sz="1600" i="1" dirty="0" smtClean="0"/>
          </a:p>
          <a:p>
            <a:pPr algn="just">
              <a:buNone/>
            </a:pPr>
            <a:r>
              <a:rPr lang="es-GT" sz="1600" b="1" i="1" dirty="0" smtClean="0"/>
              <a:t>Problemas con la sucesión de movimientos:</a:t>
            </a:r>
          </a:p>
          <a:p>
            <a:pPr algn="just">
              <a:buNone/>
            </a:pPr>
            <a:r>
              <a:rPr lang="es-GT" sz="1600" i="1" dirty="0" smtClean="0"/>
              <a:t>-</a:t>
            </a:r>
            <a:r>
              <a:rPr lang="es-GT" sz="1600" i="1" dirty="0" err="1" smtClean="0"/>
              <a:t>Disdiadococinesia</a:t>
            </a:r>
            <a:r>
              <a:rPr lang="es-GT" sz="1600" i="1" dirty="0" smtClean="0"/>
              <a:t> (incapacidad para realizar movimientos alternantes rápidos porque </a:t>
            </a:r>
            <a:r>
              <a:rPr lang="es-GT" sz="1600" i="1" u="sng" dirty="0" smtClean="0"/>
              <a:t>ya no predice ni sincronización)</a:t>
            </a:r>
          </a:p>
          <a:p>
            <a:pPr algn="just">
              <a:buNone/>
            </a:pPr>
            <a:r>
              <a:rPr lang="es-GT" sz="1600" i="1" dirty="0" smtClean="0"/>
              <a:t>-Disartria(orden y sincronización limitadas)</a:t>
            </a:r>
          </a:p>
          <a:p>
            <a:pPr algn="just">
              <a:buNone/>
            </a:pPr>
            <a:r>
              <a:rPr lang="es-GT" sz="1600" i="1" dirty="0" smtClean="0"/>
              <a:t>-Temblor Intencional (fracaso de amortiguación)</a:t>
            </a:r>
          </a:p>
          <a:p>
            <a:pPr algn="just">
              <a:buNone/>
            </a:pPr>
            <a:r>
              <a:rPr lang="es-GT" sz="1600" i="1" dirty="0" smtClean="0"/>
              <a:t>-</a:t>
            </a:r>
            <a:r>
              <a:rPr lang="es-GT" sz="1600" i="1" dirty="0" err="1" smtClean="0"/>
              <a:t>Nistagmo</a:t>
            </a:r>
            <a:r>
              <a:rPr lang="es-GT" sz="1600" i="1" dirty="0" smtClean="0"/>
              <a:t> </a:t>
            </a:r>
            <a:r>
              <a:rPr lang="es-GT" sz="1600" i="1" dirty="0" err="1" smtClean="0"/>
              <a:t>Cerebeloso</a:t>
            </a:r>
            <a:r>
              <a:rPr lang="es-GT" sz="1600" i="1" dirty="0" smtClean="0"/>
              <a:t> (lesión </a:t>
            </a:r>
            <a:r>
              <a:rPr lang="es-GT" sz="1600" i="1" dirty="0" err="1" smtClean="0"/>
              <a:t>flocunodular</a:t>
            </a:r>
            <a:r>
              <a:rPr lang="es-GT" sz="1600" i="1" dirty="0" smtClean="0"/>
              <a:t> y se asocia a desequilibrio)</a:t>
            </a:r>
          </a:p>
          <a:p>
            <a:pPr algn="just">
              <a:buNone/>
            </a:pPr>
            <a:r>
              <a:rPr lang="es-GT" sz="1600" i="1" dirty="0" smtClean="0"/>
              <a:t>-Hipotonía(núcleos DI </a:t>
            </a:r>
            <a:r>
              <a:rPr lang="es-GT" sz="1600" i="1" dirty="0" err="1" smtClean="0"/>
              <a:t>pralte</a:t>
            </a:r>
            <a:r>
              <a:rPr lang="es-GT" sz="1600" i="1" dirty="0" smtClean="0"/>
              <a:t>. Intervienen en el tono, recuerdan?, pierde la facilitación)</a:t>
            </a:r>
            <a:endParaRPr lang="es-ES" sz="1600" i="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erebelo maniobras semio.wmv">
            <a:hlinkClick r:id="" action="ppaction://media"/>
          </p:cNvPr>
          <p:cNvPicPr>
            <a:picLocks noGrp="1" noRot="1" noChangeAspect="1"/>
          </p:cNvPicPr>
          <p:nvPr>
            <p:ph sz="quarter" idx="1"/>
            <a:videoFile r:link="rId1"/>
          </p:nvPr>
        </p:nvPicPr>
        <p:blipFill>
          <a:blip r:embed="rId3" cstate="print"/>
          <a:stretch>
            <a:fillRect/>
          </a:stretch>
        </p:blipFill>
        <p:spPr>
          <a:xfrm>
            <a:off x="323528" y="-531440"/>
            <a:ext cx="8676456" cy="7128792"/>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20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drunked people.wmv">
            <a:hlinkClick r:id="" action="ppaction://media"/>
          </p:cNvPr>
          <p:cNvPicPr>
            <a:picLocks noGrp="1" noRot="1" noChangeAspect="1"/>
          </p:cNvPicPr>
          <p:nvPr>
            <p:ph sz="quarter" idx="1"/>
            <a:videoFile r:link="rId1"/>
          </p:nvPr>
        </p:nvPicPr>
        <p:blipFill>
          <a:blip r:embed="rId3" cstate="print"/>
          <a:stretch>
            <a:fillRect/>
          </a:stretch>
        </p:blipFill>
        <p:spPr>
          <a:xfrm>
            <a:off x="0" y="72008"/>
            <a:ext cx="8820472" cy="6525344"/>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4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Introducción</a:t>
            </a:r>
            <a:endParaRPr lang="es-ES"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2000" dirty="0" smtClean="0"/>
              <a:t>Cerebelo: </a:t>
            </a:r>
            <a:r>
              <a:rPr lang="es-GT" sz="1800" i="1" u="sng" dirty="0" smtClean="0"/>
              <a:t>coordinación en el tiempo de actividades motoras y paso suave de un movimiento muscular a otro</a:t>
            </a:r>
            <a:r>
              <a:rPr lang="es-GT" sz="1800" i="1" dirty="0" smtClean="0"/>
              <a:t>.(regula intensidad de contracción muscular y las interacciones de músculos agonistas/antagonistas, corrección de movimientos durante su ejecución con la corteza con señales </a:t>
            </a:r>
            <a:r>
              <a:rPr lang="es-GT" sz="1800" i="1" dirty="0" smtClean="0"/>
              <a:t>medulares -</a:t>
            </a:r>
            <a:r>
              <a:rPr lang="es-GT" sz="1800" i="1" dirty="0" err="1" smtClean="0"/>
              <a:t>feedback</a:t>
            </a:r>
            <a:r>
              <a:rPr lang="es-GT" sz="1800" i="1" dirty="0" smtClean="0"/>
              <a:t>-</a:t>
            </a:r>
            <a:r>
              <a:rPr lang="es-GT" sz="1800" i="1" dirty="0" smtClean="0"/>
              <a:t>)</a:t>
            </a:r>
          </a:p>
          <a:p>
            <a:pPr algn="just"/>
            <a:endParaRPr lang="es-GT" sz="2000" dirty="0" smtClean="0"/>
          </a:p>
          <a:p>
            <a:pPr algn="just"/>
            <a:r>
              <a:rPr lang="es-GT" sz="2000" dirty="0" smtClean="0"/>
              <a:t>Ganglios Basales: </a:t>
            </a:r>
            <a:r>
              <a:rPr lang="es-GT" sz="1800" i="1" u="sng" dirty="0" smtClean="0"/>
              <a:t>planifica y controla los patrones complejos de movimiento muscular</a:t>
            </a:r>
            <a:r>
              <a:rPr lang="es-GT" sz="1800" i="1" dirty="0" smtClean="0"/>
              <a:t> (regula la intensidad del movimiento, su dirección y el orden de los movimientos para realizar una actividad motora final compleja)</a:t>
            </a:r>
            <a:endParaRPr lang="es-ES" sz="18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5373216"/>
            <a:ext cx="8534400" cy="758952"/>
          </a:xfrm>
        </p:spPr>
        <p:txBody>
          <a:bodyPr>
            <a:normAutofit/>
          </a:bodyPr>
          <a:lstStyle/>
          <a:p>
            <a:pPr algn="r"/>
            <a:r>
              <a:rPr lang="es-GT" sz="4000" dirty="0" smtClean="0">
                <a:solidFill>
                  <a:srgbClr val="C00000"/>
                </a:solidFill>
              </a:rPr>
              <a:t>Ganglios Basales</a:t>
            </a:r>
            <a:endParaRPr lang="es-ES" sz="4000" dirty="0">
              <a:solidFill>
                <a:srgbClr val="C00000"/>
              </a:solidFill>
            </a:endParaRPr>
          </a:p>
        </p:txBody>
      </p:sp>
      <p:pic>
        <p:nvPicPr>
          <p:cNvPr id="35842" name="Picture 2" descr="http://1.bp.blogspot.com/-ZObox2bibeo/UdyeWgjGA7I/AAAAAAAAAKU/hRU-DrL1AWE/s1600/Rotating_brain_colored.gif"/>
          <p:cNvPicPr>
            <a:picLocks noChangeAspect="1" noChangeArrowheads="1" noCrop="1"/>
          </p:cNvPicPr>
          <p:nvPr/>
        </p:nvPicPr>
        <p:blipFill>
          <a:blip r:embed="rId2" cstate="print"/>
          <a:srcRect/>
          <a:stretch>
            <a:fillRect/>
          </a:stretch>
        </p:blipFill>
        <p:spPr bwMode="auto">
          <a:xfrm>
            <a:off x="2748136" y="1628800"/>
            <a:ext cx="3624064" cy="362406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6430488" cy="758952"/>
          </a:xfrm>
        </p:spPr>
        <p:txBody>
          <a:bodyPr>
            <a:normAutofit/>
          </a:bodyPr>
          <a:lstStyle/>
          <a:p>
            <a:r>
              <a:rPr lang="es-GT" sz="2000" dirty="0" smtClean="0">
                <a:solidFill>
                  <a:srgbClr val="C00000"/>
                </a:solidFill>
              </a:rPr>
              <a:t>Funciones Motoras de los Ganglios Basales(GB)</a:t>
            </a:r>
            <a:br>
              <a:rPr lang="es-GT" sz="2000" dirty="0" smtClean="0">
                <a:solidFill>
                  <a:srgbClr val="C00000"/>
                </a:solidFill>
              </a:rPr>
            </a:br>
            <a:r>
              <a:rPr lang="es-GT" sz="2000" i="1" dirty="0" smtClean="0">
                <a:solidFill>
                  <a:srgbClr val="C00000"/>
                </a:solidFill>
              </a:rPr>
              <a:t>”Sistema Motor Auxiliar”</a:t>
            </a:r>
            <a:endParaRPr lang="es-ES" sz="2000" i="1" dirty="0">
              <a:solidFill>
                <a:srgbClr val="C00000"/>
              </a:solidFill>
            </a:endParaRPr>
          </a:p>
        </p:txBody>
      </p:sp>
      <p:sp>
        <p:nvSpPr>
          <p:cNvPr id="3" name="2 Marcador de contenido"/>
          <p:cNvSpPr>
            <a:spLocks noGrp="1"/>
          </p:cNvSpPr>
          <p:nvPr>
            <p:ph sz="quarter" idx="1"/>
          </p:nvPr>
        </p:nvSpPr>
        <p:spPr/>
        <p:txBody>
          <a:bodyPr>
            <a:normAutofit fontScale="47500" lnSpcReduction="20000"/>
          </a:bodyPr>
          <a:lstStyle/>
          <a:p>
            <a:pPr algn="just"/>
            <a:r>
              <a:rPr lang="es-GT" dirty="0" smtClean="0"/>
              <a:t>Nunca actúan solos, estrecha relación con la corteza motora, </a:t>
            </a:r>
          </a:p>
          <a:p>
            <a:pPr algn="just">
              <a:buNone/>
            </a:pPr>
            <a:r>
              <a:rPr lang="es-GT" dirty="0" smtClean="0"/>
              <a:t>de hecho sus </a:t>
            </a:r>
            <a:r>
              <a:rPr lang="es-GT" u="sng" dirty="0" smtClean="0"/>
              <a:t>A</a:t>
            </a:r>
            <a:r>
              <a:rPr lang="es-GT" dirty="0" smtClean="0"/>
              <a:t>ferencias las recibe de la misma corteza cerebral y sus </a:t>
            </a:r>
            <a:r>
              <a:rPr lang="es-GT" u="sng" dirty="0" err="1" smtClean="0"/>
              <a:t>E</a:t>
            </a:r>
            <a:r>
              <a:rPr lang="es-GT" dirty="0" err="1" smtClean="0"/>
              <a:t>ferencias</a:t>
            </a:r>
            <a:r>
              <a:rPr lang="es-GT" dirty="0" smtClean="0"/>
              <a:t> </a:t>
            </a:r>
          </a:p>
          <a:p>
            <a:pPr algn="just">
              <a:buNone/>
            </a:pPr>
            <a:r>
              <a:rPr lang="es-GT" dirty="0" smtClean="0"/>
              <a:t>las envía hacia la misma corteza cerebral.</a:t>
            </a:r>
          </a:p>
          <a:p>
            <a:pPr algn="just"/>
            <a:endParaRPr lang="es-GT" dirty="0" smtClean="0"/>
          </a:p>
          <a:p>
            <a:pPr algn="just">
              <a:buNone/>
            </a:pPr>
            <a:r>
              <a:rPr lang="es-GT" b="1" i="1" dirty="0" smtClean="0"/>
              <a:t>Los Ganglios Basales son:</a:t>
            </a:r>
          </a:p>
          <a:p>
            <a:pPr algn="just">
              <a:buNone/>
            </a:pPr>
            <a:r>
              <a:rPr lang="es-GT" dirty="0" smtClean="0"/>
              <a:t>1)Núcleo Caudado</a:t>
            </a:r>
          </a:p>
          <a:p>
            <a:pPr algn="just">
              <a:buNone/>
            </a:pPr>
            <a:r>
              <a:rPr lang="es-GT" dirty="0" smtClean="0"/>
              <a:t>2)</a:t>
            </a:r>
            <a:r>
              <a:rPr lang="es-GT" dirty="0" err="1" smtClean="0"/>
              <a:t>Putamen</a:t>
            </a:r>
            <a:endParaRPr lang="es-GT" dirty="0" smtClean="0"/>
          </a:p>
          <a:p>
            <a:pPr algn="just">
              <a:buNone/>
            </a:pPr>
            <a:r>
              <a:rPr lang="es-GT" dirty="0" smtClean="0"/>
              <a:t>3)Globo Pálido (PAP </a:t>
            </a:r>
            <a:r>
              <a:rPr lang="es-GT" dirty="0" err="1" smtClean="0"/>
              <a:t>Syndrome</a:t>
            </a:r>
            <a:r>
              <a:rPr lang="es-GT" dirty="0" smtClean="0"/>
              <a:t>, Abulia)</a:t>
            </a:r>
          </a:p>
          <a:p>
            <a:pPr algn="just">
              <a:buNone/>
            </a:pPr>
            <a:r>
              <a:rPr lang="es-GT" dirty="0" smtClean="0"/>
              <a:t>4)Substancia Negra (</a:t>
            </a:r>
            <a:r>
              <a:rPr lang="es-GT" dirty="0" err="1" smtClean="0"/>
              <a:t>Parkinson´s</a:t>
            </a:r>
            <a:r>
              <a:rPr lang="es-GT" dirty="0" smtClean="0"/>
              <a:t>)</a:t>
            </a:r>
          </a:p>
          <a:p>
            <a:pPr algn="just">
              <a:buNone/>
            </a:pPr>
            <a:r>
              <a:rPr lang="es-GT" dirty="0" smtClean="0"/>
              <a:t>5)Núcleo </a:t>
            </a:r>
            <a:r>
              <a:rPr lang="es-GT" dirty="0" err="1" smtClean="0"/>
              <a:t>Subtalámico</a:t>
            </a:r>
            <a:r>
              <a:rPr lang="es-GT" dirty="0" smtClean="0"/>
              <a:t> (movimientos de toda la extremidad </a:t>
            </a:r>
            <a:r>
              <a:rPr lang="es-GT" i="1" u="sng" dirty="0" err="1" smtClean="0"/>
              <a:t>contralateral</a:t>
            </a:r>
            <a:r>
              <a:rPr lang="es-GT" i="1" u="sng" dirty="0" smtClean="0"/>
              <a:t> </a:t>
            </a:r>
            <a:r>
              <a:rPr lang="es-GT" dirty="0" smtClean="0"/>
              <a:t>espontáneos y fuertes, pueden ser </a:t>
            </a:r>
            <a:r>
              <a:rPr lang="es-GT" dirty="0" err="1" smtClean="0"/>
              <a:t>coreiformes</a:t>
            </a:r>
            <a:r>
              <a:rPr lang="es-GT" dirty="0" smtClean="0"/>
              <a:t>(sacudidas) o </a:t>
            </a:r>
            <a:r>
              <a:rPr lang="es-GT" u="sng" dirty="0" smtClean="0"/>
              <a:t>balísticos (violentos</a:t>
            </a:r>
            <a:r>
              <a:rPr lang="es-GT" dirty="0" smtClean="0"/>
              <a:t>)</a:t>
            </a:r>
          </a:p>
          <a:p>
            <a:pPr algn="just">
              <a:buNone/>
            </a:pPr>
            <a:r>
              <a:rPr lang="es-GT" i="1" dirty="0" smtClean="0"/>
              <a:t>- Se encuentran laterales y alrededor del tálamo…</a:t>
            </a:r>
          </a:p>
          <a:p>
            <a:pPr algn="just">
              <a:buFontTx/>
              <a:buChar char="-"/>
            </a:pPr>
            <a:r>
              <a:rPr lang="es-GT" i="1" dirty="0" smtClean="0"/>
              <a:t>Casi todas las fibras (sensitivas y motoras) atraviesan la </a:t>
            </a:r>
            <a:r>
              <a:rPr lang="es-GT" b="1" i="1" u="sng" dirty="0" smtClean="0"/>
              <a:t>cápsula interna</a:t>
            </a:r>
            <a:r>
              <a:rPr lang="es-GT" i="1" dirty="0" smtClean="0"/>
              <a:t> área situada entre los grandes GB (caudado y </a:t>
            </a:r>
            <a:r>
              <a:rPr lang="es-GT" i="1" dirty="0" err="1" smtClean="0"/>
              <a:t>putamen</a:t>
            </a:r>
            <a:r>
              <a:rPr lang="es-GT" i="1" dirty="0" smtClean="0"/>
              <a:t>).        </a:t>
            </a:r>
          </a:p>
          <a:p>
            <a:pPr algn="just">
              <a:buFontTx/>
              <a:buChar char="-"/>
            </a:pPr>
            <a:endParaRPr lang="es-GT" i="1" dirty="0" smtClean="0"/>
          </a:p>
          <a:p>
            <a:pPr algn="just">
              <a:buNone/>
            </a:pPr>
            <a:r>
              <a:rPr lang="es-GT" b="1" i="1" dirty="0" smtClean="0"/>
              <a:t>Funciones de los Ganglios Basales:</a:t>
            </a:r>
          </a:p>
          <a:p>
            <a:pPr algn="just">
              <a:buNone/>
            </a:pPr>
            <a:r>
              <a:rPr lang="es-GT" i="1" dirty="0" smtClean="0"/>
              <a:t>1)Ejecución de “</a:t>
            </a:r>
            <a:r>
              <a:rPr lang="es-GT" b="1" u="sng" dirty="0" err="1" smtClean="0"/>
              <a:t>P”</a:t>
            </a:r>
            <a:r>
              <a:rPr lang="es-GT" i="1" dirty="0" err="1" smtClean="0"/>
              <a:t>atrones</a:t>
            </a:r>
            <a:r>
              <a:rPr lang="es-GT" i="1" dirty="0" smtClean="0"/>
              <a:t> de actividad motora  </a:t>
            </a:r>
            <a:r>
              <a:rPr lang="es-GT" i="1" dirty="0" err="1" smtClean="0"/>
              <a:t>subconcientes</a:t>
            </a:r>
            <a:r>
              <a:rPr lang="es-GT" i="1" dirty="0" smtClean="0"/>
              <a:t> pero Aprendidos (“</a:t>
            </a:r>
            <a:r>
              <a:rPr lang="es-GT" b="1" u="sng" dirty="0" err="1" smtClean="0"/>
              <a:t>P”</a:t>
            </a:r>
            <a:r>
              <a:rPr lang="es-GT" i="1" dirty="0" err="1" smtClean="0"/>
              <a:t>utamen</a:t>
            </a:r>
            <a:r>
              <a:rPr lang="es-GT" i="1" dirty="0" smtClean="0"/>
              <a:t>)  -destrezas y técnicas-</a:t>
            </a:r>
          </a:p>
          <a:p>
            <a:pPr algn="just">
              <a:buNone/>
            </a:pPr>
            <a:r>
              <a:rPr lang="es-GT" i="1" dirty="0" smtClean="0"/>
              <a:t>2)”</a:t>
            </a:r>
            <a:r>
              <a:rPr lang="es-GT" b="1" i="1" u="sng" dirty="0" err="1" smtClean="0"/>
              <a:t>C”</a:t>
            </a:r>
            <a:r>
              <a:rPr lang="es-GT" i="1" dirty="0" err="1" smtClean="0"/>
              <a:t>ontrol</a:t>
            </a:r>
            <a:r>
              <a:rPr lang="es-GT" i="1" dirty="0" smtClean="0"/>
              <a:t> “</a:t>
            </a:r>
            <a:r>
              <a:rPr lang="es-GT" b="1" i="1" u="sng" dirty="0" err="1" smtClean="0"/>
              <a:t>C”</a:t>
            </a:r>
            <a:r>
              <a:rPr lang="es-GT" i="1" dirty="0" err="1" smtClean="0"/>
              <a:t>ognitivo</a:t>
            </a:r>
            <a:r>
              <a:rPr lang="es-GT" i="1" dirty="0" smtClean="0"/>
              <a:t> de las </a:t>
            </a:r>
            <a:r>
              <a:rPr lang="es-GT" i="1" u="sng" dirty="0" smtClean="0"/>
              <a:t>secuencias</a:t>
            </a:r>
            <a:r>
              <a:rPr lang="es-GT" i="1" dirty="0" smtClean="0"/>
              <a:t> de los patrones motores (“</a:t>
            </a:r>
            <a:r>
              <a:rPr lang="es-GT" b="1" i="1" u="sng" dirty="0" err="1" smtClean="0"/>
              <a:t>C”</a:t>
            </a:r>
            <a:r>
              <a:rPr lang="es-GT" i="1" dirty="0" err="1" smtClean="0"/>
              <a:t>audado</a:t>
            </a:r>
            <a:r>
              <a:rPr lang="es-GT" i="1" dirty="0" smtClean="0"/>
              <a:t>) –pensamiento (señales sensitivas + memoria)</a:t>
            </a:r>
          </a:p>
          <a:p>
            <a:pPr algn="just">
              <a:buNone/>
            </a:pPr>
            <a:r>
              <a:rPr lang="es-GT" i="1" dirty="0" smtClean="0"/>
              <a:t>3)Modificar </a:t>
            </a:r>
            <a:r>
              <a:rPr lang="es-GT" i="1" u="sng" dirty="0" smtClean="0"/>
              <a:t>la secuencia </a:t>
            </a:r>
            <a:r>
              <a:rPr lang="es-GT" i="1" dirty="0" smtClean="0"/>
              <a:t>de movimientos y graduar intensidad (determina velocidad y amplitud)</a:t>
            </a:r>
          </a:p>
          <a:p>
            <a:pPr algn="just">
              <a:buNone/>
            </a:pPr>
            <a:endParaRPr lang="es-ES" i="1" dirty="0" smtClean="0"/>
          </a:p>
        </p:txBody>
      </p:sp>
      <p:pic>
        <p:nvPicPr>
          <p:cNvPr id="4" name="Picture 7"/>
          <p:cNvPicPr>
            <a:picLocks noChangeAspect="1" noChangeArrowheads="1"/>
          </p:cNvPicPr>
          <p:nvPr/>
        </p:nvPicPr>
        <p:blipFill>
          <a:blip r:embed="rId2" cstate="print"/>
          <a:srcRect/>
          <a:stretch>
            <a:fillRect/>
          </a:stretch>
        </p:blipFill>
        <p:spPr>
          <a:xfrm>
            <a:off x="6804248" y="1"/>
            <a:ext cx="2339751" cy="23910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sz="quarter" idx="1"/>
          </p:nvPr>
        </p:nvSpPr>
        <p:spPr/>
        <p:txBody>
          <a:bodyPr/>
          <a:lstStyle/>
          <a:p>
            <a:endParaRPr lang="es-ES"/>
          </a:p>
        </p:txBody>
      </p:sp>
      <p:pic>
        <p:nvPicPr>
          <p:cNvPr id="4" name="Picture 2"/>
          <p:cNvPicPr>
            <a:picLocks noChangeAspect="1" noChangeArrowheads="1"/>
          </p:cNvPicPr>
          <p:nvPr/>
        </p:nvPicPr>
        <p:blipFill>
          <a:blip r:embed="rId2" cstate="print"/>
          <a:srcRect l="21036" t="14720" r="21379" b="37400"/>
          <a:stretch>
            <a:fillRect/>
          </a:stretch>
        </p:blipFill>
        <p:spPr bwMode="auto">
          <a:xfrm>
            <a:off x="-36512" y="0"/>
            <a:ext cx="9181020" cy="6453336"/>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5" name="4 Cerrar llave"/>
          <p:cNvSpPr/>
          <p:nvPr/>
        </p:nvSpPr>
        <p:spPr>
          <a:xfrm>
            <a:off x="7164288" y="3429000"/>
            <a:ext cx="144016" cy="1152128"/>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6" name="5 CuadroTexto"/>
          <p:cNvSpPr txBox="1"/>
          <p:nvPr/>
        </p:nvSpPr>
        <p:spPr>
          <a:xfrm>
            <a:off x="7380312" y="3573016"/>
            <a:ext cx="1224136" cy="646331"/>
          </a:xfrm>
          <a:prstGeom prst="rect">
            <a:avLst/>
          </a:prstGeom>
          <a:noFill/>
          <a:ln>
            <a:solidFill>
              <a:srgbClr val="FF0000"/>
            </a:solidFill>
          </a:ln>
        </p:spPr>
        <p:txBody>
          <a:bodyPr wrap="square" rtlCol="0">
            <a:spAutoFit/>
          </a:bodyPr>
          <a:lstStyle/>
          <a:p>
            <a:r>
              <a:rPr lang="es-GT" dirty="0" smtClean="0">
                <a:solidFill>
                  <a:schemeClr val="bg1"/>
                </a:solidFill>
              </a:rPr>
              <a:t>Cuerpo Lenticular</a:t>
            </a:r>
            <a:endParaRPr lang="es-ES"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sz="quarter" idx="1"/>
          </p:nvPr>
        </p:nvSpPr>
        <p:spPr/>
        <p:txBody>
          <a:bodyPr/>
          <a:lstStyle/>
          <a:p>
            <a:endParaRPr lang="es-ES"/>
          </a:p>
        </p:txBody>
      </p:sp>
      <p:pic>
        <p:nvPicPr>
          <p:cNvPr id="4" name="Picture 4" descr="http://www.neurology.org/content/70/21/1991/F1.large.jpg"/>
          <p:cNvPicPr>
            <a:picLocks noChangeAspect="1" noChangeArrowheads="1"/>
          </p:cNvPicPr>
          <p:nvPr/>
        </p:nvPicPr>
        <p:blipFill>
          <a:blip r:embed="rId2" cstate="print"/>
          <a:srcRect/>
          <a:stretch>
            <a:fillRect/>
          </a:stretch>
        </p:blipFill>
        <p:spPr bwMode="auto">
          <a:xfrm>
            <a:off x="0" y="-38696"/>
            <a:ext cx="9144000" cy="6896696"/>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sz="quarter" idx="1"/>
          </p:nvPr>
        </p:nvSpPr>
        <p:spPr/>
        <p:txBody>
          <a:bodyPr/>
          <a:lstStyle/>
          <a:p>
            <a:endParaRPr lang="es-ES"/>
          </a:p>
        </p:txBody>
      </p:sp>
      <p:pic>
        <p:nvPicPr>
          <p:cNvPr id="1026" name="Picture 2" descr="C:\Users\Jonathan\Downloads\Striatum.gif"/>
          <p:cNvPicPr>
            <a:picLocks noChangeAspect="1" noChangeArrowheads="1" noCrop="1"/>
          </p:cNvPicPr>
          <p:nvPr/>
        </p:nvPicPr>
        <p:blipFill>
          <a:blip r:embed="rId2" cstate="print"/>
          <a:srcRect/>
          <a:stretch>
            <a:fillRect/>
          </a:stretch>
        </p:blipFill>
        <p:spPr bwMode="auto">
          <a:xfrm>
            <a:off x="0" y="0"/>
            <a:ext cx="9144000" cy="6858000"/>
          </a:xfrm>
          <a:prstGeom prst="rect">
            <a:avLst/>
          </a:prstGeom>
          <a:noFill/>
        </p:spPr>
      </p:pic>
      <p:sp>
        <p:nvSpPr>
          <p:cNvPr id="5" name="4 CuadroTexto"/>
          <p:cNvSpPr txBox="1"/>
          <p:nvPr/>
        </p:nvSpPr>
        <p:spPr>
          <a:xfrm>
            <a:off x="323528" y="260648"/>
            <a:ext cx="2088232" cy="923330"/>
          </a:xfrm>
          <a:prstGeom prst="rect">
            <a:avLst/>
          </a:prstGeom>
          <a:noFill/>
        </p:spPr>
        <p:txBody>
          <a:bodyPr wrap="square" rtlCol="0">
            <a:spAutoFit/>
          </a:bodyPr>
          <a:lstStyle/>
          <a:p>
            <a:pPr algn="ctr"/>
            <a:r>
              <a:rPr lang="es-GT" dirty="0" smtClean="0">
                <a:solidFill>
                  <a:schemeClr val="bg1"/>
                </a:solidFill>
              </a:rPr>
              <a:t>Cuerpo  </a:t>
            </a:r>
            <a:r>
              <a:rPr lang="es-GT" dirty="0" err="1" smtClean="0">
                <a:solidFill>
                  <a:schemeClr val="bg1"/>
                </a:solidFill>
              </a:rPr>
              <a:t>Estríado</a:t>
            </a:r>
            <a:r>
              <a:rPr lang="es-GT" dirty="0" smtClean="0">
                <a:solidFill>
                  <a:schemeClr val="bg1"/>
                </a:solidFill>
              </a:rPr>
              <a:t>:</a:t>
            </a:r>
          </a:p>
          <a:p>
            <a:pPr algn="ctr"/>
            <a:r>
              <a:rPr lang="es-GT" dirty="0" err="1" smtClean="0">
                <a:solidFill>
                  <a:schemeClr val="bg1"/>
                </a:solidFill>
              </a:rPr>
              <a:t>Putamen</a:t>
            </a:r>
            <a:r>
              <a:rPr lang="es-GT" dirty="0" smtClean="0">
                <a:solidFill>
                  <a:schemeClr val="bg1"/>
                </a:solidFill>
              </a:rPr>
              <a:t> + Caudado</a:t>
            </a:r>
            <a:endParaRPr lang="es-ES" dirty="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10"/>
          <p:cNvSpPr txBox="1">
            <a:spLocks noChangeArrowheads="1"/>
          </p:cNvSpPr>
          <p:nvPr/>
        </p:nvSpPr>
        <p:spPr bwMode="auto">
          <a:xfrm>
            <a:off x="179389" y="4492858"/>
            <a:ext cx="1914307" cy="1600438"/>
          </a:xfrm>
          <a:prstGeom prst="rect">
            <a:avLst/>
          </a:prstGeom>
          <a:noFill/>
          <a:ln w="9525">
            <a:noFill/>
            <a:miter lim="800000"/>
            <a:headEnd/>
            <a:tailEnd/>
          </a:ln>
        </p:spPr>
        <p:txBody>
          <a:bodyPr wrap="none">
            <a:spAutoFit/>
          </a:bodyPr>
          <a:lstStyle/>
          <a:p>
            <a:pPr marL="342900" indent="-342900">
              <a:buClr>
                <a:srgbClr val="FF0000"/>
              </a:buClr>
              <a:buSzPct val="110000"/>
              <a:buFontTx/>
              <a:buAutoNum type="arabicPeriod"/>
            </a:pPr>
            <a:r>
              <a:rPr lang="es-MX" sz="1400" dirty="0">
                <a:solidFill>
                  <a:srgbClr val="FFFF00"/>
                </a:solidFill>
                <a:latin typeface="Apple Casual" charset="0"/>
              </a:rPr>
              <a:t> Núcleo Caudado</a:t>
            </a:r>
          </a:p>
          <a:p>
            <a:pPr marL="342900" indent="-342900">
              <a:buClr>
                <a:srgbClr val="FF0000"/>
              </a:buClr>
              <a:buSzPct val="110000"/>
              <a:buFontTx/>
              <a:buAutoNum type="arabicPeriod"/>
            </a:pPr>
            <a:r>
              <a:rPr lang="es-MX" sz="1400" dirty="0">
                <a:solidFill>
                  <a:srgbClr val="FFFF00"/>
                </a:solidFill>
                <a:latin typeface="Apple Casual" charset="0"/>
              </a:rPr>
              <a:t> Tálamo</a:t>
            </a:r>
          </a:p>
          <a:p>
            <a:pPr marL="342900" indent="-342900">
              <a:buClr>
                <a:srgbClr val="FF0000"/>
              </a:buClr>
              <a:buSzPct val="110000"/>
              <a:buFontTx/>
              <a:buAutoNum type="arabicPeriod"/>
            </a:pPr>
            <a:r>
              <a:rPr lang="es-MX" sz="1400" dirty="0">
                <a:solidFill>
                  <a:srgbClr val="FFFF00"/>
                </a:solidFill>
                <a:latin typeface="Apple Casual" charset="0"/>
              </a:rPr>
              <a:t> </a:t>
            </a:r>
            <a:r>
              <a:rPr lang="es-MX" sz="1400" dirty="0" err="1" smtClean="0">
                <a:solidFill>
                  <a:srgbClr val="FFFF00"/>
                </a:solidFill>
                <a:latin typeface="Apple Casual" charset="0"/>
              </a:rPr>
              <a:t>Putamen</a:t>
            </a:r>
            <a:endParaRPr lang="es-MX" sz="1400" dirty="0">
              <a:solidFill>
                <a:srgbClr val="FFFF00"/>
              </a:solidFill>
              <a:latin typeface="Apple Casual" charset="0"/>
            </a:endParaRPr>
          </a:p>
          <a:p>
            <a:pPr marL="342900" indent="-342900">
              <a:buClr>
                <a:srgbClr val="FF0000"/>
              </a:buClr>
              <a:buSzPct val="110000"/>
              <a:buFontTx/>
              <a:buAutoNum type="arabicPeriod"/>
            </a:pPr>
            <a:r>
              <a:rPr lang="es-MX" sz="1400" dirty="0">
                <a:solidFill>
                  <a:srgbClr val="FFFF00"/>
                </a:solidFill>
                <a:latin typeface="Apple Casual" charset="0"/>
              </a:rPr>
              <a:t> Globo Pálido</a:t>
            </a:r>
          </a:p>
          <a:p>
            <a:pPr marL="342900" indent="-342900">
              <a:buClr>
                <a:srgbClr val="FF0000"/>
              </a:buClr>
              <a:buSzPct val="110000"/>
              <a:buFontTx/>
              <a:buAutoNum type="arabicPeriod"/>
            </a:pPr>
            <a:r>
              <a:rPr lang="es-MX" sz="1400" dirty="0">
                <a:solidFill>
                  <a:srgbClr val="FFFF00"/>
                </a:solidFill>
                <a:latin typeface="Apple Casual" charset="0"/>
              </a:rPr>
              <a:t> Cápsula Interna</a:t>
            </a:r>
          </a:p>
          <a:p>
            <a:pPr marL="342900" indent="-342900">
              <a:buClr>
                <a:srgbClr val="FF0000"/>
              </a:buClr>
              <a:buSzPct val="110000"/>
              <a:buFontTx/>
              <a:buAutoNum type="arabicPeriod"/>
            </a:pPr>
            <a:r>
              <a:rPr lang="es-MX" sz="1400" dirty="0">
                <a:solidFill>
                  <a:srgbClr val="FFFF00"/>
                </a:solidFill>
                <a:latin typeface="Apple Casual" charset="0"/>
              </a:rPr>
              <a:t> Claustro</a:t>
            </a:r>
          </a:p>
          <a:p>
            <a:pPr marL="342900" indent="-342900">
              <a:buClr>
                <a:srgbClr val="FF0000"/>
              </a:buClr>
              <a:buSzPct val="110000"/>
              <a:buFontTx/>
              <a:buAutoNum type="arabicPeriod"/>
            </a:pPr>
            <a:r>
              <a:rPr lang="es-MX" sz="1400" dirty="0">
                <a:solidFill>
                  <a:srgbClr val="FFFF00"/>
                </a:solidFill>
                <a:latin typeface="Apple Casual" charset="0"/>
              </a:rPr>
              <a:t> N. </a:t>
            </a:r>
            <a:r>
              <a:rPr lang="es-MX" sz="1400" dirty="0" err="1">
                <a:solidFill>
                  <a:srgbClr val="FFFF00"/>
                </a:solidFill>
                <a:latin typeface="Apple Casual" charset="0"/>
              </a:rPr>
              <a:t>Subtalámico</a:t>
            </a:r>
            <a:r>
              <a:rPr lang="es-MX" sz="1400" dirty="0">
                <a:solidFill>
                  <a:srgbClr val="FFFF00"/>
                </a:solidFill>
                <a:latin typeface="Apple Casual" charset="0"/>
              </a:rPr>
              <a:t> </a:t>
            </a:r>
          </a:p>
        </p:txBody>
      </p:sp>
      <p:grpSp>
        <p:nvGrpSpPr>
          <p:cNvPr id="5" name="Group 25"/>
          <p:cNvGrpSpPr>
            <a:grpSpLocks/>
          </p:cNvGrpSpPr>
          <p:nvPr/>
        </p:nvGrpSpPr>
        <p:grpSpPr bwMode="auto">
          <a:xfrm>
            <a:off x="6443712" y="5445224"/>
            <a:ext cx="2341563" cy="914198"/>
            <a:chOff x="3424" y="5579"/>
            <a:chExt cx="1475" cy="907"/>
          </a:xfrm>
        </p:grpSpPr>
        <p:sp>
          <p:nvSpPr>
            <p:cNvPr id="17428" name="AutoShape 21"/>
            <p:cNvSpPr>
              <a:spLocks/>
            </p:cNvSpPr>
            <p:nvPr/>
          </p:nvSpPr>
          <p:spPr bwMode="auto">
            <a:xfrm>
              <a:off x="4060" y="5579"/>
              <a:ext cx="181" cy="907"/>
            </a:xfrm>
            <a:prstGeom prst="leftBrace">
              <a:avLst>
                <a:gd name="adj1" fmla="val 41759"/>
                <a:gd name="adj2" fmla="val 50000"/>
              </a:avLst>
            </a:prstGeom>
            <a:noFill/>
            <a:ln w="9525">
              <a:solidFill>
                <a:srgbClr val="0066FF"/>
              </a:solidFill>
              <a:round/>
              <a:headEnd/>
              <a:tailEnd/>
            </a:ln>
          </p:spPr>
          <p:txBody>
            <a:bodyPr wrap="none" anchor="ctr"/>
            <a:lstStyle/>
            <a:p>
              <a:pPr algn="ctr"/>
              <a:endParaRPr lang="es-ES" sz="1200">
                <a:solidFill>
                  <a:srgbClr val="00FF00"/>
                </a:solidFill>
                <a:latin typeface="Apple Casual" charset="0"/>
              </a:endParaRPr>
            </a:p>
          </p:txBody>
        </p:sp>
        <p:sp>
          <p:nvSpPr>
            <p:cNvPr id="17429" name="Text Box 23"/>
            <p:cNvSpPr txBox="1">
              <a:spLocks noChangeArrowheads="1"/>
            </p:cNvSpPr>
            <p:nvPr/>
          </p:nvSpPr>
          <p:spPr bwMode="auto">
            <a:xfrm>
              <a:off x="3424" y="5793"/>
              <a:ext cx="534" cy="275"/>
            </a:xfrm>
            <a:prstGeom prst="rect">
              <a:avLst/>
            </a:prstGeom>
            <a:noFill/>
            <a:ln w="9525">
              <a:noFill/>
              <a:miter lim="800000"/>
              <a:headEnd/>
              <a:tailEnd/>
            </a:ln>
          </p:spPr>
          <p:txBody>
            <a:bodyPr wrap="none">
              <a:spAutoFit/>
            </a:bodyPr>
            <a:lstStyle/>
            <a:p>
              <a:pPr marL="342900" indent="-342900">
                <a:buClr>
                  <a:srgbClr val="FF0000"/>
                </a:buClr>
                <a:buSzPct val="110000"/>
              </a:pPr>
              <a:r>
                <a:rPr lang="es-MX" sz="1200" dirty="0">
                  <a:solidFill>
                    <a:srgbClr val="FF0000"/>
                  </a:solidFill>
                  <a:latin typeface="Apple Casual" charset="0"/>
                </a:rPr>
                <a:t>Lenticular</a:t>
              </a:r>
            </a:p>
          </p:txBody>
        </p:sp>
        <p:sp>
          <p:nvSpPr>
            <p:cNvPr id="17430" name="Text Box 24"/>
            <p:cNvSpPr txBox="1">
              <a:spLocks noChangeArrowheads="1"/>
            </p:cNvSpPr>
            <p:nvPr/>
          </p:nvSpPr>
          <p:spPr bwMode="auto">
            <a:xfrm>
              <a:off x="4230" y="5621"/>
              <a:ext cx="669" cy="641"/>
            </a:xfrm>
            <a:prstGeom prst="rect">
              <a:avLst/>
            </a:prstGeom>
            <a:noFill/>
            <a:ln w="9525">
              <a:noFill/>
              <a:miter lim="800000"/>
              <a:headEnd/>
              <a:tailEnd/>
            </a:ln>
          </p:spPr>
          <p:txBody>
            <a:bodyPr wrap="none">
              <a:spAutoFit/>
            </a:bodyPr>
            <a:lstStyle/>
            <a:p>
              <a:r>
                <a:rPr lang="es-MX" sz="1200" dirty="0" err="1" smtClean="0">
                  <a:solidFill>
                    <a:srgbClr val="00FF00"/>
                  </a:solidFill>
                  <a:latin typeface="Apple Casual" charset="0"/>
                </a:rPr>
                <a:t>Putamen</a:t>
              </a:r>
              <a:endParaRPr lang="es-MX" sz="1200" dirty="0">
                <a:solidFill>
                  <a:srgbClr val="00FF00"/>
                </a:solidFill>
                <a:latin typeface="Apple Casual" charset="0"/>
              </a:endParaRPr>
            </a:p>
            <a:p>
              <a:endParaRPr lang="es-MX" sz="1200" dirty="0">
                <a:solidFill>
                  <a:srgbClr val="00FF00"/>
                </a:solidFill>
                <a:latin typeface="Apple Casual" charset="0"/>
              </a:endParaRPr>
            </a:p>
            <a:p>
              <a:r>
                <a:rPr lang="es-MX" sz="1200" dirty="0">
                  <a:solidFill>
                    <a:srgbClr val="00FF00"/>
                  </a:solidFill>
                  <a:latin typeface="Apple Casual" charset="0"/>
                </a:rPr>
                <a:t>Globo Pálido</a:t>
              </a:r>
            </a:p>
          </p:txBody>
        </p:sp>
      </p:grpSp>
      <p:pic>
        <p:nvPicPr>
          <p:cNvPr id="17412" name="Picture 26" descr="Dsc00404bis"/>
          <p:cNvPicPr>
            <a:picLocks noChangeAspect="1" noChangeArrowheads="1"/>
          </p:cNvPicPr>
          <p:nvPr/>
        </p:nvPicPr>
        <p:blipFill>
          <a:blip r:embed="rId2" cstate="print">
            <a:grayscl/>
          </a:blip>
          <a:srcRect l="17523" r="21338"/>
          <a:stretch>
            <a:fillRect/>
          </a:stretch>
        </p:blipFill>
        <p:spPr bwMode="auto">
          <a:xfrm>
            <a:off x="4860032" y="404664"/>
            <a:ext cx="4283968" cy="3672408"/>
          </a:xfrm>
          <a:prstGeom prst="rect">
            <a:avLst/>
          </a:prstGeom>
          <a:noFill/>
          <a:ln w="9525">
            <a:noFill/>
            <a:miter lim="800000"/>
            <a:headEnd/>
            <a:tailEnd/>
          </a:ln>
        </p:spPr>
      </p:pic>
      <p:pic>
        <p:nvPicPr>
          <p:cNvPr id="17420" name="Picture 4" descr="Dsc00414"/>
          <p:cNvPicPr>
            <a:picLocks noChangeAspect="1" noChangeArrowheads="1"/>
          </p:cNvPicPr>
          <p:nvPr/>
        </p:nvPicPr>
        <p:blipFill>
          <a:blip r:embed="rId3" cstate="print">
            <a:grayscl/>
          </a:blip>
          <a:srcRect l="11928" r="14243" b="-780"/>
          <a:stretch>
            <a:fillRect/>
          </a:stretch>
        </p:blipFill>
        <p:spPr bwMode="auto">
          <a:xfrm>
            <a:off x="106364" y="404665"/>
            <a:ext cx="4752975" cy="3757106"/>
          </a:xfrm>
          <a:prstGeom prst="rect">
            <a:avLst/>
          </a:prstGeom>
          <a:noFill/>
          <a:ln w="9525">
            <a:noFill/>
            <a:miter lim="800000"/>
            <a:headEnd/>
            <a:tailEnd/>
          </a:ln>
        </p:spPr>
      </p:pic>
      <p:sp>
        <p:nvSpPr>
          <p:cNvPr id="27" name="Text Box 6"/>
          <p:cNvSpPr txBox="1">
            <a:spLocks noChangeArrowheads="1"/>
          </p:cNvSpPr>
          <p:nvPr/>
        </p:nvSpPr>
        <p:spPr bwMode="auto">
          <a:xfrm>
            <a:off x="7164288" y="1567825"/>
            <a:ext cx="360040" cy="276999"/>
          </a:xfrm>
          <a:prstGeom prst="rect">
            <a:avLst/>
          </a:prstGeom>
          <a:noFill/>
          <a:ln w="9525">
            <a:noFill/>
            <a:miter lim="800000"/>
            <a:headEnd/>
            <a:tailEnd/>
          </a:ln>
          <a:effectLst>
            <a:outerShdw dist="28398" dir="1593903" algn="ctr" rotWithShape="0">
              <a:schemeClr val="tx2"/>
            </a:outerShdw>
          </a:effectLst>
        </p:spPr>
        <p:txBody>
          <a:bodyPr wrap="square">
            <a:spAutoFit/>
          </a:bodyPr>
          <a:lstStyle/>
          <a:p>
            <a:pPr>
              <a:defRPr/>
            </a:pPr>
            <a:r>
              <a:rPr lang="es-MX" sz="1200" dirty="0" smtClean="0">
                <a:ln>
                  <a:solidFill>
                    <a:srgbClr val="FF0000"/>
                  </a:solidFill>
                </a:ln>
                <a:latin typeface="Apple Casual"/>
                <a:cs typeface="Apple Casual"/>
              </a:rPr>
              <a:t>1</a:t>
            </a:r>
            <a:r>
              <a:rPr lang="es-MX" sz="1200" dirty="0" smtClean="0">
                <a:latin typeface="Apple Casual"/>
                <a:cs typeface="Apple Casual"/>
              </a:rPr>
              <a:t> </a:t>
            </a:r>
            <a:endParaRPr lang="es-MX" sz="1200" dirty="0">
              <a:latin typeface="Apple Casual"/>
              <a:ea typeface="+mn-ea"/>
              <a:cs typeface="Apple Casual"/>
            </a:endParaRPr>
          </a:p>
        </p:txBody>
      </p:sp>
      <p:sp>
        <p:nvSpPr>
          <p:cNvPr id="28" name="Text Box 7"/>
          <p:cNvSpPr txBox="1">
            <a:spLocks noChangeArrowheads="1"/>
          </p:cNvSpPr>
          <p:nvPr/>
        </p:nvSpPr>
        <p:spPr bwMode="auto">
          <a:xfrm>
            <a:off x="7020272" y="2287905"/>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2</a:t>
            </a:r>
          </a:p>
        </p:txBody>
      </p:sp>
      <p:sp>
        <p:nvSpPr>
          <p:cNvPr id="29" name="Text Box 8"/>
          <p:cNvSpPr txBox="1">
            <a:spLocks noChangeArrowheads="1"/>
          </p:cNvSpPr>
          <p:nvPr/>
        </p:nvSpPr>
        <p:spPr bwMode="auto">
          <a:xfrm>
            <a:off x="7571462" y="1855857"/>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3</a:t>
            </a:r>
          </a:p>
        </p:txBody>
      </p:sp>
      <p:sp>
        <p:nvSpPr>
          <p:cNvPr id="30" name="Text Box 9"/>
          <p:cNvSpPr txBox="1">
            <a:spLocks noChangeArrowheads="1"/>
          </p:cNvSpPr>
          <p:nvPr/>
        </p:nvSpPr>
        <p:spPr bwMode="auto">
          <a:xfrm>
            <a:off x="6390606" y="1916832"/>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4</a:t>
            </a:r>
          </a:p>
        </p:txBody>
      </p:sp>
      <p:sp>
        <p:nvSpPr>
          <p:cNvPr id="31" name="Text Box 10"/>
          <p:cNvSpPr txBox="1">
            <a:spLocks noChangeArrowheads="1"/>
          </p:cNvSpPr>
          <p:nvPr/>
        </p:nvSpPr>
        <p:spPr bwMode="auto">
          <a:xfrm>
            <a:off x="7182694" y="2060848"/>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5</a:t>
            </a:r>
          </a:p>
        </p:txBody>
      </p:sp>
      <p:sp>
        <p:nvSpPr>
          <p:cNvPr id="32" name="Text Box 11"/>
          <p:cNvSpPr txBox="1">
            <a:spLocks noChangeArrowheads="1"/>
          </p:cNvSpPr>
          <p:nvPr/>
        </p:nvSpPr>
        <p:spPr bwMode="auto">
          <a:xfrm>
            <a:off x="5940152" y="1556792"/>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6</a:t>
            </a:r>
          </a:p>
        </p:txBody>
      </p:sp>
      <p:sp>
        <p:nvSpPr>
          <p:cNvPr id="33" name="Text Box 6"/>
          <p:cNvSpPr txBox="1">
            <a:spLocks noChangeArrowheads="1"/>
          </p:cNvSpPr>
          <p:nvPr/>
        </p:nvSpPr>
        <p:spPr bwMode="auto">
          <a:xfrm>
            <a:off x="2843808" y="1864569"/>
            <a:ext cx="360040" cy="276999"/>
          </a:xfrm>
          <a:prstGeom prst="rect">
            <a:avLst/>
          </a:prstGeom>
          <a:noFill/>
          <a:ln w="9525">
            <a:noFill/>
            <a:miter lim="800000"/>
            <a:headEnd/>
            <a:tailEnd/>
          </a:ln>
          <a:effectLst>
            <a:outerShdw dist="28398" dir="1593903" algn="ctr" rotWithShape="0">
              <a:schemeClr val="tx2"/>
            </a:outerShdw>
          </a:effectLst>
        </p:spPr>
        <p:txBody>
          <a:bodyPr wrap="square">
            <a:spAutoFit/>
          </a:bodyPr>
          <a:lstStyle/>
          <a:p>
            <a:pPr>
              <a:defRPr/>
            </a:pPr>
            <a:r>
              <a:rPr lang="es-MX" sz="1200" dirty="0" smtClean="0">
                <a:ln>
                  <a:solidFill>
                    <a:srgbClr val="FF0000"/>
                  </a:solidFill>
                </a:ln>
                <a:latin typeface="Apple Casual"/>
                <a:cs typeface="Apple Casual"/>
              </a:rPr>
              <a:t>1</a:t>
            </a:r>
            <a:r>
              <a:rPr lang="es-MX" sz="1200" dirty="0" smtClean="0">
                <a:latin typeface="Apple Casual"/>
                <a:cs typeface="Apple Casual"/>
              </a:rPr>
              <a:t> </a:t>
            </a:r>
            <a:endParaRPr lang="es-MX" sz="1200" dirty="0">
              <a:latin typeface="Apple Casual"/>
              <a:ea typeface="+mn-ea"/>
              <a:cs typeface="Apple Casual"/>
            </a:endParaRPr>
          </a:p>
        </p:txBody>
      </p:sp>
      <p:sp>
        <p:nvSpPr>
          <p:cNvPr id="34" name="Text Box 7"/>
          <p:cNvSpPr txBox="1">
            <a:spLocks noChangeArrowheads="1"/>
          </p:cNvSpPr>
          <p:nvPr/>
        </p:nvSpPr>
        <p:spPr bwMode="auto">
          <a:xfrm>
            <a:off x="2555776" y="2348880"/>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2</a:t>
            </a:r>
          </a:p>
        </p:txBody>
      </p:sp>
      <p:sp>
        <p:nvSpPr>
          <p:cNvPr id="35" name="Text Box 8"/>
          <p:cNvSpPr txBox="1">
            <a:spLocks noChangeArrowheads="1"/>
          </p:cNvSpPr>
          <p:nvPr/>
        </p:nvSpPr>
        <p:spPr bwMode="auto">
          <a:xfrm>
            <a:off x="3250982" y="2224609"/>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3</a:t>
            </a:r>
          </a:p>
        </p:txBody>
      </p:sp>
      <p:sp>
        <p:nvSpPr>
          <p:cNvPr id="36" name="Text Box 9"/>
          <p:cNvSpPr txBox="1">
            <a:spLocks noChangeArrowheads="1"/>
          </p:cNvSpPr>
          <p:nvPr/>
        </p:nvSpPr>
        <p:spPr bwMode="auto">
          <a:xfrm>
            <a:off x="2987824" y="2348880"/>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4</a:t>
            </a:r>
          </a:p>
        </p:txBody>
      </p:sp>
      <p:sp>
        <p:nvSpPr>
          <p:cNvPr id="37" name="Text Box 10"/>
          <p:cNvSpPr txBox="1">
            <a:spLocks noChangeArrowheads="1"/>
          </p:cNvSpPr>
          <p:nvPr/>
        </p:nvSpPr>
        <p:spPr bwMode="auto">
          <a:xfrm>
            <a:off x="3131840" y="2276872"/>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5</a:t>
            </a:r>
          </a:p>
        </p:txBody>
      </p:sp>
      <p:sp>
        <p:nvSpPr>
          <p:cNvPr id="38" name="Text Box 11"/>
          <p:cNvSpPr txBox="1">
            <a:spLocks noChangeArrowheads="1"/>
          </p:cNvSpPr>
          <p:nvPr/>
        </p:nvSpPr>
        <p:spPr bwMode="auto">
          <a:xfrm>
            <a:off x="1403648" y="2060848"/>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6</a:t>
            </a:r>
          </a:p>
        </p:txBody>
      </p:sp>
      <p:sp>
        <p:nvSpPr>
          <p:cNvPr id="39" name="Text Box 11"/>
          <p:cNvSpPr txBox="1">
            <a:spLocks noChangeArrowheads="1"/>
          </p:cNvSpPr>
          <p:nvPr/>
        </p:nvSpPr>
        <p:spPr bwMode="auto">
          <a:xfrm>
            <a:off x="2214142" y="2564904"/>
            <a:ext cx="269626" cy="276999"/>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cs typeface="Apple Casual"/>
              </a:rPr>
              <a:t>7</a:t>
            </a:r>
            <a:endParaRPr lang="es-MX" sz="1200" dirty="0">
              <a:solidFill>
                <a:srgbClr val="FF0000"/>
              </a:solidFill>
              <a:latin typeface="Apple Casual"/>
              <a:ea typeface="+mn-ea"/>
              <a:cs typeface="Apple Casual"/>
            </a:endParaRPr>
          </a:p>
        </p:txBody>
      </p:sp>
      <p:grpSp>
        <p:nvGrpSpPr>
          <p:cNvPr id="40" name="Group 19"/>
          <p:cNvGrpSpPr>
            <a:grpSpLocks/>
          </p:cNvGrpSpPr>
          <p:nvPr/>
        </p:nvGrpSpPr>
        <p:grpSpPr bwMode="auto">
          <a:xfrm>
            <a:off x="6372200" y="4426855"/>
            <a:ext cx="2560639" cy="914198"/>
            <a:chOff x="3451" y="4445"/>
            <a:chExt cx="1613" cy="907"/>
          </a:xfrm>
        </p:grpSpPr>
        <p:sp>
          <p:nvSpPr>
            <p:cNvPr id="41" name="AutoShape 13"/>
            <p:cNvSpPr>
              <a:spLocks/>
            </p:cNvSpPr>
            <p:nvPr/>
          </p:nvSpPr>
          <p:spPr bwMode="auto">
            <a:xfrm>
              <a:off x="4060" y="4445"/>
              <a:ext cx="181" cy="907"/>
            </a:xfrm>
            <a:prstGeom prst="leftBrace">
              <a:avLst>
                <a:gd name="adj1" fmla="val 41759"/>
                <a:gd name="adj2" fmla="val 50000"/>
              </a:avLst>
            </a:prstGeom>
            <a:noFill/>
            <a:ln w="9525">
              <a:solidFill>
                <a:srgbClr val="0066FF"/>
              </a:solidFill>
              <a:round/>
              <a:headEnd/>
              <a:tailEnd/>
            </a:ln>
          </p:spPr>
          <p:txBody>
            <a:bodyPr wrap="none" anchor="ctr"/>
            <a:lstStyle/>
            <a:p>
              <a:pPr algn="ctr"/>
              <a:endParaRPr lang="es-ES" sz="1200">
                <a:solidFill>
                  <a:srgbClr val="00FF00"/>
                </a:solidFill>
                <a:latin typeface="Apple Casual" charset="0"/>
              </a:endParaRPr>
            </a:p>
          </p:txBody>
        </p:sp>
        <p:grpSp>
          <p:nvGrpSpPr>
            <p:cNvPr id="42" name="Group 15"/>
            <p:cNvGrpSpPr>
              <a:grpSpLocks/>
            </p:cNvGrpSpPr>
            <p:nvPr/>
          </p:nvGrpSpPr>
          <p:grpSpPr bwMode="auto">
            <a:xfrm>
              <a:off x="3451" y="4487"/>
              <a:ext cx="1613" cy="641"/>
              <a:chOff x="3451" y="4487"/>
              <a:chExt cx="1613" cy="641"/>
            </a:xfrm>
          </p:grpSpPr>
          <p:sp>
            <p:nvSpPr>
              <p:cNvPr id="43" name="Text Box 11"/>
              <p:cNvSpPr txBox="1">
                <a:spLocks noChangeArrowheads="1"/>
              </p:cNvSpPr>
              <p:nvPr/>
            </p:nvSpPr>
            <p:spPr bwMode="auto">
              <a:xfrm>
                <a:off x="3451" y="4741"/>
                <a:ext cx="471" cy="275"/>
              </a:xfrm>
              <a:prstGeom prst="rect">
                <a:avLst/>
              </a:prstGeom>
              <a:noFill/>
              <a:ln w="9525">
                <a:noFill/>
                <a:miter lim="800000"/>
                <a:headEnd/>
                <a:tailEnd/>
              </a:ln>
            </p:spPr>
            <p:txBody>
              <a:bodyPr wrap="none">
                <a:spAutoFit/>
              </a:bodyPr>
              <a:lstStyle/>
              <a:p>
                <a:pPr marL="342900" indent="-342900">
                  <a:buClr>
                    <a:srgbClr val="FF0000"/>
                  </a:buClr>
                  <a:buSzPct val="110000"/>
                </a:pPr>
                <a:r>
                  <a:rPr lang="es-MX" sz="1200" dirty="0">
                    <a:solidFill>
                      <a:srgbClr val="FF0000"/>
                    </a:solidFill>
                    <a:latin typeface="Apple Casual" charset="0"/>
                  </a:rPr>
                  <a:t>Estriado</a:t>
                </a:r>
              </a:p>
            </p:txBody>
          </p:sp>
          <p:sp>
            <p:nvSpPr>
              <p:cNvPr id="44" name="Text Box 14"/>
              <p:cNvSpPr txBox="1">
                <a:spLocks noChangeArrowheads="1"/>
              </p:cNvSpPr>
              <p:nvPr/>
            </p:nvSpPr>
            <p:spPr bwMode="auto">
              <a:xfrm>
                <a:off x="4230" y="4487"/>
                <a:ext cx="834" cy="641"/>
              </a:xfrm>
              <a:prstGeom prst="rect">
                <a:avLst/>
              </a:prstGeom>
              <a:noFill/>
              <a:ln w="9525">
                <a:noFill/>
                <a:miter lim="800000"/>
                <a:headEnd/>
                <a:tailEnd/>
              </a:ln>
            </p:spPr>
            <p:txBody>
              <a:bodyPr wrap="none">
                <a:spAutoFit/>
              </a:bodyPr>
              <a:lstStyle/>
              <a:p>
                <a:r>
                  <a:rPr lang="es-MX" sz="1200" dirty="0" smtClean="0">
                    <a:solidFill>
                      <a:srgbClr val="00FF00"/>
                    </a:solidFill>
                    <a:latin typeface="Apple Casual" charset="0"/>
                  </a:rPr>
                  <a:t>Núcleo </a:t>
                </a:r>
                <a:r>
                  <a:rPr lang="es-MX" sz="1200" dirty="0">
                    <a:solidFill>
                      <a:srgbClr val="00FF00"/>
                    </a:solidFill>
                    <a:latin typeface="Apple Casual" charset="0"/>
                  </a:rPr>
                  <a:t>Caudado</a:t>
                </a:r>
              </a:p>
              <a:p>
                <a:endParaRPr lang="es-MX" sz="1200" dirty="0">
                  <a:solidFill>
                    <a:srgbClr val="00FF00"/>
                  </a:solidFill>
                  <a:latin typeface="Apple Casual" charset="0"/>
                </a:endParaRPr>
              </a:p>
              <a:p>
                <a:r>
                  <a:rPr lang="es-MX" sz="1200" dirty="0" err="1" smtClean="0">
                    <a:solidFill>
                      <a:srgbClr val="00FF00"/>
                    </a:solidFill>
                    <a:latin typeface="Apple Casual" charset="0"/>
                  </a:rPr>
                  <a:t>Putamen</a:t>
                </a:r>
                <a:endParaRPr lang="es-MX" sz="1200" dirty="0">
                  <a:solidFill>
                    <a:srgbClr val="00FF00"/>
                  </a:solidFill>
                  <a:latin typeface="Apple Casual" charset="0"/>
                </a:endParaRPr>
              </a:p>
            </p:txBody>
          </p:sp>
        </p:grpSp>
      </p:gr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okidilogopedia.com/wp-content/uploads/2010/11/tratamiento20.jpg"/>
          <p:cNvPicPr>
            <a:picLocks noChangeAspect="1" noChangeArrowheads="1"/>
          </p:cNvPicPr>
          <p:nvPr/>
        </p:nvPicPr>
        <p:blipFill>
          <a:blip r:embed="rId2" cstate="print"/>
          <a:srcRect/>
          <a:stretch>
            <a:fillRect/>
          </a:stretch>
        </p:blipFill>
        <p:spPr bwMode="auto">
          <a:xfrm>
            <a:off x="0" y="0"/>
            <a:ext cx="4860032" cy="6858000"/>
          </a:xfrm>
          <a:prstGeom prst="rect">
            <a:avLst/>
          </a:prstGeom>
          <a:noFill/>
        </p:spPr>
      </p:pic>
      <p:pic>
        <p:nvPicPr>
          <p:cNvPr id="2052" name="Picture 4" descr="http://4.bp.blogspot.com/-Jdmp_LJ3oXA/UF5tkO5h5eI/AAAAAAAAAqQ/W0_g5nsVMlo/s1600/Figura1.JPG"/>
          <p:cNvPicPr>
            <a:picLocks noChangeAspect="1" noChangeArrowheads="1"/>
          </p:cNvPicPr>
          <p:nvPr/>
        </p:nvPicPr>
        <p:blipFill>
          <a:blip r:embed="rId3" cstate="print"/>
          <a:srcRect/>
          <a:stretch>
            <a:fillRect/>
          </a:stretch>
        </p:blipFill>
        <p:spPr bwMode="auto">
          <a:xfrm>
            <a:off x="4716016" y="0"/>
            <a:ext cx="4427984" cy="685800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pcontent.answcdn.com/wikipedia/commons/thumb/6/68/Gray764.png/250px-Gray764.png"/>
          <p:cNvPicPr>
            <a:picLocks noChangeAspect="1" noChangeArrowheads="1"/>
          </p:cNvPicPr>
          <p:nvPr/>
        </p:nvPicPr>
        <p:blipFill>
          <a:blip r:embed="rId2" cstate="print"/>
          <a:srcRect/>
          <a:stretch>
            <a:fillRect/>
          </a:stretch>
        </p:blipFill>
        <p:spPr bwMode="auto">
          <a:xfrm>
            <a:off x="6228184" y="0"/>
            <a:ext cx="2915816" cy="6858000"/>
          </a:xfrm>
          <a:prstGeom prst="rect">
            <a:avLst/>
          </a:prstGeom>
          <a:noFill/>
        </p:spPr>
      </p:pic>
      <p:pic>
        <p:nvPicPr>
          <p:cNvPr id="1028" name="Picture 4" descr="http://www.med.ufro.cl/Recursos/neuroanatomia/archivos/9_citoarquitectura_archivos/image5171.jpg"/>
          <p:cNvPicPr>
            <a:picLocks noChangeAspect="1" noChangeArrowheads="1"/>
          </p:cNvPicPr>
          <p:nvPr/>
        </p:nvPicPr>
        <p:blipFill>
          <a:blip r:embed="rId3" cstate="print"/>
          <a:srcRect/>
          <a:stretch>
            <a:fillRect/>
          </a:stretch>
        </p:blipFill>
        <p:spPr bwMode="auto">
          <a:xfrm>
            <a:off x="0" y="0"/>
            <a:ext cx="6300192" cy="5013176"/>
          </a:xfrm>
          <a:prstGeom prst="rect">
            <a:avLst/>
          </a:prstGeom>
          <a:noFill/>
        </p:spPr>
      </p:pic>
      <p:sp>
        <p:nvSpPr>
          <p:cNvPr id="4" name="3 Elipse"/>
          <p:cNvSpPr/>
          <p:nvPr/>
        </p:nvSpPr>
        <p:spPr>
          <a:xfrm>
            <a:off x="5148064" y="620688"/>
            <a:ext cx="1296144"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 name="5 Conector recto de flecha"/>
          <p:cNvCxnSpPr/>
          <p:nvPr/>
        </p:nvCxnSpPr>
        <p:spPr>
          <a:xfrm>
            <a:off x="6326400" y="764704"/>
            <a:ext cx="693872" cy="432048"/>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6516216" y="6361583"/>
            <a:ext cx="2627784" cy="307777"/>
          </a:xfrm>
          <a:prstGeom prst="rect">
            <a:avLst/>
          </a:prstGeom>
          <a:noFill/>
          <a:ln>
            <a:solidFill>
              <a:srgbClr val="FF0000"/>
            </a:solidFill>
          </a:ln>
        </p:spPr>
        <p:txBody>
          <a:bodyPr wrap="square" rtlCol="0">
            <a:spAutoFit/>
          </a:bodyPr>
          <a:lstStyle/>
          <a:p>
            <a:pPr algn="ctr"/>
            <a:r>
              <a:rPr lang="es-GT" sz="1400" b="1" dirty="0" smtClean="0">
                <a:solidFill>
                  <a:schemeClr val="bg1"/>
                </a:solidFill>
              </a:rPr>
              <a:t>Vía Piramidal</a:t>
            </a:r>
            <a:endParaRPr lang="es-ES" sz="1400" b="1"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266700" y="137079"/>
            <a:ext cx="8726488" cy="6446762"/>
            <a:chOff x="168" y="136"/>
            <a:chExt cx="5497" cy="6396"/>
          </a:xfrm>
        </p:grpSpPr>
        <p:pic>
          <p:nvPicPr>
            <p:cNvPr id="18434" name="Picture 5" descr="Dsc00404bis"/>
            <p:cNvPicPr>
              <a:picLocks noChangeAspect="1" noChangeArrowheads="1"/>
            </p:cNvPicPr>
            <p:nvPr/>
          </p:nvPicPr>
          <p:blipFill>
            <a:blip r:embed="rId2" cstate="print">
              <a:grayscl/>
            </a:blip>
            <a:srcRect l="16158" r="21101"/>
            <a:stretch>
              <a:fillRect/>
            </a:stretch>
          </p:blipFill>
          <p:spPr bwMode="auto">
            <a:xfrm>
              <a:off x="168" y="136"/>
              <a:ext cx="5497" cy="6396"/>
            </a:xfrm>
            <a:prstGeom prst="rect">
              <a:avLst/>
            </a:prstGeom>
            <a:noFill/>
            <a:ln w="9525">
              <a:noFill/>
              <a:miter lim="800000"/>
              <a:headEnd/>
              <a:tailEnd/>
            </a:ln>
          </p:spPr>
        </p:pic>
        <p:sp>
          <p:nvSpPr>
            <p:cNvPr id="18435" name="Freeform 6"/>
            <p:cNvSpPr>
              <a:spLocks/>
            </p:cNvSpPr>
            <p:nvPr/>
          </p:nvSpPr>
          <p:spPr bwMode="auto">
            <a:xfrm>
              <a:off x="2245" y="2275"/>
              <a:ext cx="481" cy="596"/>
            </a:xfrm>
            <a:custGeom>
              <a:avLst/>
              <a:gdLst>
                <a:gd name="T0" fmla="*/ 128 w 316"/>
                <a:gd name="T1" fmla="*/ 19 h 402"/>
                <a:gd name="T2" fmla="*/ 3 w 316"/>
                <a:gd name="T3" fmla="*/ 119 h 402"/>
                <a:gd name="T4" fmla="*/ 70 w 316"/>
                <a:gd name="T5" fmla="*/ 323 h 402"/>
                <a:gd name="T6" fmla="*/ 204 w 316"/>
                <a:gd name="T7" fmla="*/ 520 h 402"/>
                <a:gd name="T8" fmla="*/ 361 w 316"/>
                <a:gd name="T9" fmla="*/ 703 h 402"/>
                <a:gd name="T10" fmla="*/ 591 w 316"/>
                <a:gd name="T11" fmla="*/ 878 h 402"/>
                <a:gd name="T12" fmla="*/ 674 w 316"/>
                <a:gd name="T13" fmla="*/ 844 h 402"/>
                <a:gd name="T14" fmla="*/ 702 w 316"/>
                <a:gd name="T15" fmla="*/ 756 h 402"/>
                <a:gd name="T16" fmla="*/ 711 w 316"/>
                <a:gd name="T17" fmla="*/ 678 h 402"/>
                <a:gd name="T18" fmla="*/ 729 w 316"/>
                <a:gd name="T19" fmla="*/ 546 h 402"/>
                <a:gd name="T20" fmla="*/ 697 w 316"/>
                <a:gd name="T21" fmla="*/ 433 h 402"/>
                <a:gd name="T22" fmla="*/ 653 w 316"/>
                <a:gd name="T23" fmla="*/ 347 h 402"/>
                <a:gd name="T24" fmla="*/ 524 w 316"/>
                <a:gd name="T25" fmla="*/ 197 h 402"/>
                <a:gd name="T26" fmla="*/ 294 w 316"/>
                <a:gd name="T27" fmla="*/ 92 h 402"/>
                <a:gd name="T28" fmla="*/ 114 w 316"/>
                <a:gd name="T29" fmla="*/ 18 h 4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6"/>
                <a:gd name="T46" fmla="*/ 0 h 402"/>
                <a:gd name="T47" fmla="*/ 316 w 316"/>
                <a:gd name="T48" fmla="*/ 402 h 4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6" h="402">
                  <a:moveTo>
                    <a:pt x="55" y="9"/>
                  </a:moveTo>
                  <a:cubicBezTo>
                    <a:pt x="13" y="0"/>
                    <a:pt x="9" y="20"/>
                    <a:pt x="1" y="54"/>
                  </a:cubicBezTo>
                  <a:cubicBezTo>
                    <a:pt x="0" y="80"/>
                    <a:pt x="16" y="116"/>
                    <a:pt x="30" y="147"/>
                  </a:cubicBezTo>
                  <a:cubicBezTo>
                    <a:pt x="45" y="178"/>
                    <a:pt x="67" y="208"/>
                    <a:pt x="88" y="237"/>
                  </a:cubicBezTo>
                  <a:cubicBezTo>
                    <a:pt x="107" y="262"/>
                    <a:pt x="129" y="291"/>
                    <a:pt x="156" y="320"/>
                  </a:cubicBezTo>
                  <a:cubicBezTo>
                    <a:pt x="198" y="369"/>
                    <a:pt x="202" y="381"/>
                    <a:pt x="255" y="399"/>
                  </a:cubicBezTo>
                  <a:cubicBezTo>
                    <a:pt x="282" y="392"/>
                    <a:pt x="275" y="402"/>
                    <a:pt x="291" y="384"/>
                  </a:cubicBezTo>
                  <a:cubicBezTo>
                    <a:pt x="300" y="378"/>
                    <a:pt x="295" y="371"/>
                    <a:pt x="303" y="344"/>
                  </a:cubicBezTo>
                  <a:cubicBezTo>
                    <a:pt x="307" y="315"/>
                    <a:pt x="303" y="330"/>
                    <a:pt x="307" y="308"/>
                  </a:cubicBezTo>
                  <a:cubicBezTo>
                    <a:pt x="312" y="291"/>
                    <a:pt x="316" y="266"/>
                    <a:pt x="315" y="248"/>
                  </a:cubicBezTo>
                  <a:cubicBezTo>
                    <a:pt x="314" y="230"/>
                    <a:pt x="304" y="212"/>
                    <a:pt x="301" y="197"/>
                  </a:cubicBezTo>
                  <a:cubicBezTo>
                    <a:pt x="289" y="173"/>
                    <a:pt x="288" y="170"/>
                    <a:pt x="282" y="158"/>
                  </a:cubicBezTo>
                  <a:cubicBezTo>
                    <a:pt x="262" y="133"/>
                    <a:pt x="243" y="113"/>
                    <a:pt x="226" y="90"/>
                  </a:cubicBezTo>
                  <a:cubicBezTo>
                    <a:pt x="191" y="60"/>
                    <a:pt x="159" y="50"/>
                    <a:pt x="127" y="42"/>
                  </a:cubicBezTo>
                  <a:cubicBezTo>
                    <a:pt x="92" y="19"/>
                    <a:pt x="99" y="18"/>
                    <a:pt x="49" y="8"/>
                  </a:cubicBezTo>
                </a:path>
              </a:pathLst>
            </a:custGeom>
            <a:noFill/>
            <a:ln w="12700" cmpd="sng">
              <a:solidFill>
                <a:srgbClr val="FF3300"/>
              </a:solidFill>
              <a:round/>
              <a:headEnd/>
              <a:tailEnd/>
            </a:ln>
          </p:spPr>
          <p:txBody>
            <a:bodyPr/>
            <a:lstStyle/>
            <a:p>
              <a:endParaRPr lang="es-ES"/>
            </a:p>
          </p:txBody>
        </p:sp>
        <p:sp>
          <p:nvSpPr>
            <p:cNvPr id="18436" name="Freeform 7"/>
            <p:cNvSpPr>
              <a:spLocks/>
            </p:cNvSpPr>
            <p:nvPr/>
          </p:nvSpPr>
          <p:spPr bwMode="auto">
            <a:xfrm>
              <a:off x="2266" y="1143"/>
              <a:ext cx="356" cy="1209"/>
            </a:xfrm>
            <a:custGeom>
              <a:avLst/>
              <a:gdLst>
                <a:gd name="T0" fmla="*/ 542 w 234"/>
                <a:gd name="T1" fmla="*/ 0 h 817"/>
                <a:gd name="T2" fmla="*/ 172 w 234"/>
                <a:gd name="T3" fmla="*/ 334 h 817"/>
                <a:gd name="T4" fmla="*/ 32 w 234"/>
                <a:gd name="T5" fmla="*/ 867 h 817"/>
                <a:gd name="T6" fmla="*/ 18 w 234"/>
                <a:gd name="T7" fmla="*/ 1505 h 817"/>
                <a:gd name="T8" fmla="*/ 151 w 234"/>
                <a:gd name="T9" fmla="*/ 1789 h 817"/>
                <a:gd name="T10" fmla="*/ 0 60000 65536"/>
                <a:gd name="T11" fmla="*/ 0 60000 65536"/>
                <a:gd name="T12" fmla="*/ 0 60000 65536"/>
                <a:gd name="T13" fmla="*/ 0 60000 65536"/>
                <a:gd name="T14" fmla="*/ 0 60000 65536"/>
                <a:gd name="T15" fmla="*/ 0 w 234"/>
                <a:gd name="T16" fmla="*/ 0 h 817"/>
                <a:gd name="T17" fmla="*/ 234 w 234"/>
                <a:gd name="T18" fmla="*/ 817 h 817"/>
              </a:gdLst>
              <a:ahLst/>
              <a:cxnLst>
                <a:cxn ang="T10">
                  <a:pos x="T0" y="T1"/>
                </a:cxn>
                <a:cxn ang="T11">
                  <a:pos x="T2" y="T3"/>
                </a:cxn>
                <a:cxn ang="T12">
                  <a:pos x="T4" y="T5"/>
                </a:cxn>
                <a:cxn ang="T13">
                  <a:pos x="T6" y="T7"/>
                </a:cxn>
                <a:cxn ang="T14">
                  <a:pos x="T8" y="T9"/>
                </a:cxn>
              </a:cxnLst>
              <a:rect l="T15" t="T16" r="T17" b="T18"/>
              <a:pathLst>
                <a:path w="234" h="817">
                  <a:moveTo>
                    <a:pt x="234" y="0"/>
                  </a:moveTo>
                  <a:cubicBezTo>
                    <a:pt x="207" y="25"/>
                    <a:pt x="111" y="87"/>
                    <a:pt x="74" y="153"/>
                  </a:cubicBezTo>
                  <a:cubicBezTo>
                    <a:pt x="37" y="219"/>
                    <a:pt x="25" y="307"/>
                    <a:pt x="14" y="396"/>
                  </a:cubicBezTo>
                  <a:cubicBezTo>
                    <a:pt x="3" y="485"/>
                    <a:pt x="0" y="617"/>
                    <a:pt x="8" y="687"/>
                  </a:cubicBezTo>
                  <a:cubicBezTo>
                    <a:pt x="16" y="757"/>
                    <a:pt x="53" y="790"/>
                    <a:pt x="65" y="817"/>
                  </a:cubicBezTo>
                </a:path>
              </a:pathLst>
            </a:custGeom>
            <a:noFill/>
            <a:ln w="12700" cmpd="sng">
              <a:solidFill>
                <a:srgbClr val="33CC33"/>
              </a:solidFill>
              <a:round/>
              <a:headEnd type="oval" w="med" len="med"/>
              <a:tailEnd type="diamond" w="sm" len="sm"/>
            </a:ln>
          </p:spPr>
          <p:txBody>
            <a:bodyPr/>
            <a:lstStyle/>
            <a:p>
              <a:endParaRPr lang="es-ES"/>
            </a:p>
          </p:txBody>
        </p:sp>
        <p:sp>
          <p:nvSpPr>
            <p:cNvPr id="18437" name="Freeform 8"/>
            <p:cNvSpPr>
              <a:spLocks/>
            </p:cNvSpPr>
            <p:nvPr/>
          </p:nvSpPr>
          <p:spPr bwMode="auto">
            <a:xfrm>
              <a:off x="1173" y="1680"/>
              <a:ext cx="1172" cy="739"/>
            </a:xfrm>
            <a:custGeom>
              <a:avLst/>
              <a:gdLst>
                <a:gd name="T0" fmla="*/ 0 w 771"/>
                <a:gd name="T1" fmla="*/ 0 h 499"/>
                <a:gd name="T2" fmla="*/ 147 w 771"/>
                <a:gd name="T3" fmla="*/ 184 h 499"/>
                <a:gd name="T4" fmla="*/ 412 w 771"/>
                <a:gd name="T5" fmla="*/ 197 h 499"/>
                <a:gd name="T6" fmla="*/ 628 w 771"/>
                <a:gd name="T7" fmla="*/ 99 h 499"/>
                <a:gd name="T8" fmla="*/ 778 w 771"/>
                <a:gd name="T9" fmla="*/ 53 h 499"/>
                <a:gd name="T10" fmla="*/ 1090 w 771"/>
                <a:gd name="T11" fmla="*/ 33 h 499"/>
                <a:gd name="T12" fmla="*/ 1395 w 771"/>
                <a:gd name="T13" fmla="*/ 218 h 499"/>
                <a:gd name="T14" fmla="*/ 1573 w 771"/>
                <a:gd name="T15" fmla="*/ 797 h 499"/>
                <a:gd name="T16" fmla="*/ 1782 w 771"/>
                <a:gd name="T17" fmla="*/ 1094 h 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71"/>
                <a:gd name="T28" fmla="*/ 0 h 499"/>
                <a:gd name="T29" fmla="*/ 771 w 771"/>
                <a:gd name="T30" fmla="*/ 499 h 4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71" h="499">
                  <a:moveTo>
                    <a:pt x="0" y="0"/>
                  </a:moveTo>
                  <a:cubicBezTo>
                    <a:pt x="11" y="14"/>
                    <a:pt x="34" y="69"/>
                    <a:pt x="64" y="84"/>
                  </a:cubicBezTo>
                  <a:cubicBezTo>
                    <a:pt x="94" y="99"/>
                    <a:pt x="143" y="96"/>
                    <a:pt x="178" y="90"/>
                  </a:cubicBezTo>
                  <a:cubicBezTo>
                    <a:pt x="213" y="84"/>
                    <a:pt x="246" y="56"/>
                    <a:pt x="272" y="45"/>
                  </a:cubicBezTo>
                  <a:cubicBezTo>
                    <a:pt x="298" y="34"/>
                    <a:pt x="304" y="29"/>
                    <a:pt x="337" y="24"/>
                  </a:cubicBezTo>
                  <a:cubicBezTo>
                    <a:pt x="370" y="19"/>
                    <a:pt x="428" y="3"/>
                    <a:pt x="472" y="15"/>
                  </a:cubicBezTo>
                  <a:cubicBezTo>
                    <a:pt x="516" y="27"/>
                    <a:pt x="569" y="41"/>
                    <a:pt x="604" y="99"/>
                  </a:cubicBezTo>
                  <a:cubicBezTo>
                    <a:pt x="639" y="157"/>
                    <a:pt x="653" y="296"/>
                    <a:pt x="681" y="363"/>
                  </a:cubicBezTo>
                  <a:cubicBezTo>
                    <a:pt x="709" y="430"/>
                    <a:pt x="756" y="476"/>
                    <a:pt x="771" y="499"/>
                  </a:cubicBezTo>
                </a:path>
              </a:pathLst>
            </a:custGeom>
            <a:noFill/>
            <a:ln w="12700" cmpd="sng">
              <a:solidFill>
                <a:srgbClr val="33CC33"/>
              </a:solidFill>
              <a:round/>
              <a:headEnd type="oval" w="med" len="med"/>
              <a:tailEnd type="diamond" w="sm" len="sm"/>
            </a:ln>
          </p:spPr>
          <p:txBody>
            <a:bodyPr/>
            <a:lstStyle/>
            <a:p>
              <a:endParaRPr lang="es-ES"/>
            </a:p>
          </p:txBody>
        </p:sp>
        <p:sp>
          <p:nvSpPr>
            <p:cNvPr id="18438" name="Freeform 9"/>
            <p:cNvSpPr>
              <a:spLocks/>
            </p:cNvSpPr>
            <p:nvPr/>
          </p:nvSpPr>
          <p:spPr bwMode="auto">
            <a:xfrm>
              <a:off x="3069" y="2271"/>
              <a:ext cx="444" cy="666"/>
            </a:xfrm>
            <a:custGeom>
              <a:avLst/>
              <a:gdLst>
                <a:gd name="T0" fmla="*/ 461 w 292"/>
                <a:gd name="T1" fmla="*/ 6 h 450"/>
                <a:gd name="T2" fmla="*/ 359 w 292"/>
                <a:gd name="T3" fmla="*/ 44 h 450"/>
                <a:gd name="T4" fmla="*/ 248 w 292"/>
                <a:gd name="T5" fmla="*/ 110 h 450"/>
                <a:gd name="T6" fmla="*/ 99 w 292"/>
                <a:gd name="T7" fmla="*/ 229 h 450"/>
                <a:gd name="T8" fmla="*/ 40 w 292"/>
                <a:gd name="T9" fmla="*/ 348 h 450"/>
                <a:gd name="T10" fmla="*/ 5 w 292"/>
                <a:gd name="T11" fmla="*/ 480 h 450"/>
                <a:gd name="T12" fmla="*/ 23 w 292"/>
                <a:gd name="T13" fmla="*/ 681 h 450"/>
                <a:gd name="T14" fmla="*/ 50 w 292"/>
                <a:gd name="T15" fmla="*/ 808 h 450"/>
                <a:gd name="T16" fmla="*/ 120 w 292"/>
                <a:gd name="T17" fmla="*/ 977 h 450"/>
                <a:gd name="T18" fmla="*/ 268 w 292"/>
                <a:gd name="T19" fmla="*/ 854 h 450"/>
                <a:gd name="T20" fmla="*/ 398 w 292"/>
                <a:gd name="T21" fmla="*/ 688 h 450"/>
                <a:gd name="T22" fmla="*/ 490 w 292"/>
                <a:gd name="T23" fmla="*/ 571 h 450"/>
                <a:gd name="T24" fmla="*/ 587 w 292"/>
                <a:gd name="T25" fmla="*/ 406 h 450"/>
                <a:gd name="T26" fmla="*/ 643 w 292"/>
                <a:gd name="T27" fmla="*/ 275 h 450"/>
                <a:gd name="T28" fmla="*/ 671 w 292"/>
                <a:gd name="T29" fmla="*/ 163 h 450"/>
                <a:gd name="T30" fmla="*/ 636 w 292"/>
                <a:gd name="T31" fmla="*/ 46 h 450"/>
                <a:gd name="T32" fmla="*/ 543 w 292"/>
                <a:gd name="T33" fmla="*/ 6 h 450"/>
                <a:gd name="T34" fmla="*/ 461 w 292"/>
                <a:gd name="T35" fmla="*/ 6 h 4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2"/>
                <a:gd name="T55" fmla="*/ 0 h 450"/>
                <a:gd name="T56" fmla="*/ 292 w 292"/>
                <a:gd name="T57" fmla="*/ 450 h 4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2" h="450">
                  <a:moveTo>
                    <a:pt x="199" y="3"/>
                  </a:moveTo>
                  <a:cubicBezTo>
                    <a:pt x="181" y="3"/>
                    <a:pt x="170" y="12"/>
                    <a:pt x="155" y="20"/>
                  </a:cubicBezTo>
                  <a:cubicBezTo>
                    <a:pt x="140" y="28"/>
                    <a:pt x="126" y="36"/>
                    <a:pt x="107" y="50"/>
                  </a:cubicBezTo>
                  <a:cubicBezTo>
                    <a:pt x="79" y="67"/>
                    <a:pt x="69" y="75"/>
                    <a:pt x="43" y="105"/>
                  </a:cubicBezTo>
                  <a:cubicBezTo>
                    <a:pt x="29" y="123"/>
                    <a:pt x="24" y="140"/>
                    <a:pt x="17" y="159"/>
                  </a:cubicBezTo>
                  <a:cubicBezTo>
                    <a:pt x="10" y="178"/>
                    <a:pt x="3" y="194"/>
                    <a:pt x="2" y="219"/>
                  </a:cubicBezTo>
                  <a:cubicBezTo>
                    <a:pt x="0" y="246"/>
                    <a:pt x="5" y="286"/>
                    <a:pt x="10" y="311"/>
                  </a:cubicBezTo>
                  <a:cubicBezTo>
                    <a:pt x="14" y="342"/>
                    <a:pt x="13" y="348"/>
                    <a:pt x="22" y="369"/>
                  </a:cubicBezTo>
                  <a:cubicBezTo>
                    <a:pt x="25" y="399"/>
                    <a:pt x="28" y="430"/>
                    <a:pt x="52" y="446"/>
                  </a:cubicBezTo>
                  <a:cubicBezTo>
                    <a:pt x="69" y="450"/>
                    <a:pt x="94" y="411"/>
                    <a:pt x="116" y="390"/>
                  </a:cubicBezTo>
                  <a:cubicBezTo>
                    <a:pt x="134" y="368"/>
                    <a:pt x="157" y="339"/>
                    <a:pt x="172" y="314"/>
                  </a:cubicBezTo>
                  <a:cubicBezTo>
                    <a:pt x="181" y="305"/>
                    <a:pt x="203" y="274"/>
                    <a:pt x="212" y="261"/>
                  </a:cubicBezTo>
                  <a:cubicBezTo>
                    <a:pt x="230" y="237"/>
                    <a:pt x="239" y="212"/>
                    <a:pt x="254" y="185"/>
                  </a:cubicBezTo>
                  <a:cubicBezTo>
                    <a:pt x="264" y="163"/>
                    <a:pt x="272" y="143"/>
                    <a:pt x="278" y="126"/>
                  </a:cubicBezTo>
                  <a:cubicBezTo>
                    <a:pt x="284" y="108"/>
                    <a:pt x="290" y="91"/>
                    <a:pt x="290" y="74"/>
                  </a:cubicBezTo>
                  <a:cubicBezTo>
                    <a:pt x="287" y="43"/>
                    <a:pt x="292" y="41"/>
                    <a:pt x="275" y="21"/>
                  </a:cubicBezTo>
                  <a:cubicBezTo>
                    <a:pt x="265" y="9"/>
                    <a:pt x="248" y="6"/>
                    <a:pt x="235" y="3"/>
                  </a:cubicBezTo>
                  <a:cubicBezTo>
                    <a:pt x="222" y="0"/>
                    <a:pt x="206" y="3"/>
                    <a:pt x="199" y="3"/>
                  </a:cubicBezTo>
                  <a:close/>
                </a:path>
              </a:pathLst>
            </a:custGeom>
            <a:noFill/>
            <a:ln w="12700" cmpd="sng">
              <a:solidFill>
                <a:srgbClr val="FF3300"/>
              </a:solidFill>
              <a:round/>
              <a:headEnd/>
              <a:tailEnd/>
            </a:ln>
          </p:spPr>
          <p:txBody>
            <a:bodyPr/>
            <a:lstStyle/>
            <a:p>
              <a:endParaRPr lang="es-ES"/>
            </a:p>
          </p:txBody>
        </p:sp>
        <p:sp>
          <p:nvSpPr>
            <p:cNvPr id="18439" name="Freeform 10"/>
            <p:cNvSpPr>
              <a:spLocks/>
            </p:cNvSpPr>
            <p:nvPr/>
          </p:nvSpPr>
          <p:spPr bwMode="auto">
            <a:xfrm>
              <a:off x="1872" y="2500"/>
              <a:ext cx="679" cy="1354"/>
            </a:xfrm>
            <a:custGeom>
              <a:avLst/>
              <a:gdLst>
                <a:gd name="T0" fmla="*/ 425 w 446"/>
                <a:gd name="T1" fmla="*/ 0 h 914"/>
                <a:gd name="T2" fmla="*/ 222 w 446"/>
                <a:gd name="T3" fmla="*/ 150 h 914"/>
                <a:gd name="T4" fmla="*/ 111 w 446"/>
                <a:gd name="T5" fmla="*/ 307 h 914"/>
                <a:gd name="T6" fmla="*/ 56 w 446"/>
                <a:gd name="T7" fmla="*/ 465 h 914"/>
                <a:gd name="T8" fmla="*/ 5 w 446"/>
                <a:gd name="T9" fmla="*/ 776 h 914"/>
                <a:gd name="T10" fmla="*/ 14 w 446"/>
                <a:gd name="T11" fmla="*/ 1068 h 914"/>
                <a:gd name="T12" fmla="*/ 41 w 446"/>
                <a:gd name="T13" fmla="*/ 1369 h 914"/>
                <a:gd name="T14" fmla="*/ 93 w 446"/>
                <a:gd name="T15" fmla="*/ 1668 h 914"/>
                <a:gd name="T16" fmla="*/ 152 w 446"/>
                <a:gd name="T17" fmla="*/ 1874 h 914"/>
                <a:gd name="T18" fmla="*/ 265 w 446"/>
                <a:gd name="T19" fmla="*/ 1997 h 914"/>
                <a:gd name="T20" fmla="*/ 338 w 446"/>
                <a:gd name="T21" fmla="*/ 1948 h 914"/>
                <a:gd name="T22" fmla="*/ 381 w 446"/>
                <a:gd name="T23" fmla="*/ 1870 h 914"/>
                <a:gd name="T24" fmla="*/ 394 w 446"/>
                <a:gd name="T25" fmla="*/ 1699 h 914"/>
                <a:gd name="T26" fmla="*/ 426 w 446"/>
                <a:gd name="T27" fmla="*/ 1597 h 914"/>
                <a:gd name="T28" fmla="*/ 492 w 446"/>
                <a:gd name="T29" fmla="*/ 1673 h 914"/>
                <a:gd name="T30" fmla="*/ 575 w 446"/>
                <a:gd name="T31" fmla="*/ 1764 h 914"/>
                <a:gd name="T32" fmla="*/ 617 w 446"/>
                <a:gd name="T33" fmla="*/ 1523 h 914"/>
                <a:gd name="T34" fmla="*/ 719 w 446"/>
                <a:gd name="T35" fmla="*/ 1238 h 914"/>
                <a:gd name="T36" fmla="*/ 843 w 446"/>
                <a:gd name="T37" fmla="*/ 1080 h 914"/>
                <a:gd name="T38" fmla="*/ 1025 w 446"/>
                <a:gd name="T39" fmla="*/ 830 h 914"/>
                <a:gd name="T40" fmla="*/ 980 w 446"/>
                <a:gd name="T41" fmla="*/ 641 h 914"/>
                <a:gd name="T42" fmla="*/ 807 w 446"/>
                <a:gd name="T43" fmla="*/ 397 h 914"/>
                <a:gd name="T44" fmla="*/ 688 w 446"/>
                <a:gd name="T45" fmla="*/ 252 h 914"/>
                <a:gd name="T46" fmla="*/ 425 w 446"/>
                <a:gd name="T47" fmla="*/ 0 h 9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46"/>
                <a:gd name="T73" fmla="*/ 0 h 914"/>
                <a:gd name="T74" fmla="*/ 446 w 446"/>
                <a:gd name="T75" fmla="*/ 914 h 9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46" h="914">
                  <a:moveTo>
                    <a:pt x="183" y="0"/>
                  </a:moveTo>
                  <a:cubicBezTo>
                    <a:pt x="158" y="10"/>
                    <a:pt x="120" y="38"/>
                    <a:pt x="96" y="68"/>
                  </a:cubicBezTo>
                  <a:cubicBezTo>
                    <a:pt x="74" y="93"/>
                    <a:pt x="60" y="116"/>
                    <a:pt x="48" y="140"/>
                  </a:cubicBezTo>
                  <a:cubicBezTo>
                    <a:pt x="36" y="164"/>
                    <a:pt x="32" y="176"/>
                    <a:pt x="24" y="212"/>
                  </a:cubicBezTo>
                  <a:cubicBezTo>
                    <a:pt x="12" y="270"/>
                    <a:pt x="7" y="302"/>
                    <a:pt x="2" y="354"/>
                  </a:cubicBezTo>
                  <a:cubicBezTo>
                    <a:pt x="4" y="401"/>
                    <a:pt x="0" y="442"/>
                    <a:pt x="6" y="487"/>
                  </a:cubicBezTo>
                  <a:cubicBezTo>
                    <a:pt x="12" y="534"/>
                    <a:pt x="13" y="577"/>
                    <a:pt x="18" y="624"/>
                  </a:cubicBezTo>
                  <a:cubicBezTo>
                    <a:pt x="20" y="654"/>
                    <a:pt x="32" y="712"/>
                    <a:pt x="40" y="760"/>
                  </a:cubicBezTo>
                  <a:cubicBezTo>
                    <a:pt x="52" y="808"/>
                    <a:pt x="54" y="828"/>
                    <a:pt x="66" y="854"/>
                  </a:cubicBezTo>
                  <a:cubicBezTo>
                    <a:pt x="78" y="879"/>
                    <a:pt x="101" y="904"/>
                    <a:pt x="114" y="910"/>
                  </a:cubicBezTo>
                  <a:cubicBezTo>
                    <a:pt x="127" y="914"/>
                    <a:pt x="138" y="898"/>
                    <a:pt x="146" y="888"/>
                  </a:cubicBezTo>
                  <a:cubicBezTo>
                    <a:pt x="154" y="878"/>
                    <a:pt x="160" y="871"/>
                    <a:pt x="164" y="852"/>
                  </a:cubicBezTo>
                  <a:cubicBezTo>
                    <a:pt x="168" y="833"/>
                    <a:pt x="167" y="795"/>
                    <a:pt x="170" y="774"/>
                  </a:cubicBezTo>
                  <a:cubicBezTo>
                    <a:pt x="175" y="757"/>
                    <a:pt x="172" y="738"/>
                    <a:pt x="184" y="728"/>
                  </a:cubicBezTo>
                  <a:cubicBezTo>
                    <a:pt x="191" y="726"/>
                    <a:pt x="201" y="749"/>
                    <a:pt x="212" y="762"/>
                  </a:cubicBezTo>
                  <a:cubicBezTo>
                    <a:pt x="223" y="775"/>
                    <a:pt x="239" y="815"/>
                    <a:pt x="248" y="804"/>
                  </a:cubicBezTo>
                  <a:cubicBezTo>
                    <a:pt x="257" y="793"/>
                    <a:pt x="256" y="734"/>
                    <a:pt x="266" y="694"/>
                  </a:cubicBezTo>
                  <a:cubicBezTo>
                    <a:pt x="276" y="654"/>
                    <a:pt x="294" y="598"/>
                    <a:pt x="310" y="564"/>
                  </a:cubicBezTo>
                  <a:cubicBezTo>
                    <a:pt x="326" y="539"/>
                    <a:pt x="352" y="514"/>
                    <a:pt x="364" y="492"/>
                  </a:cubicBezTo>
                  <a:cubicBezTo>
                    <a:pt x="382" y="460"/>
                    <a:pt x="428" y="414"/>
                    <a:pt x="442" y="378"/>
                  </a:cubicBezTo>
                  <a:cubicBezTo>
                    <a:pt x="446" y="360"/>
                    <a:pt x="439" y="325"/>
                    <a:pt x="423" y="292"/>
                  </a:cubicBezTo>
                  <a:cubicBezTo>
                    <a:pt x="407" y="259"/>
                    <a:pt x="369" y="211"/>
                    <a:pt x="348" y="181"/>
                  </a:cubicBezTo>
                  <a:cubicBezTo>
                    <a:pt x="326" y="154"/>
                    <a:pt x="316" y="144"/>
                    <a:pt x="297" y="115"/>
                  </a:cubicBezTo>
                  <a:cubicBezTo>
                    <a:pt x="270" y="84"/>
                    <a:pt x="222" y="10"/>
                    <a:pt x="183" y="0"/>
                  </a:cubicBezTo>
                  <a:close/>
                </a:path>
              </a:pathLst>
            </a:custGeom>
            <a:noFill/>
            <a:ln w="12700" cmpd="sng">
              <a:solidFill>
                <a:srgbClr val="FF3300"/>
              </a:solidFill>
              <a:round/>
              <a:headEnd/>
              <a:tailEnd/>
            </a:ln>
          </p:spPr>
          <p:txBody>
            <a:bodyPr/>
            <a:lstStyle/>
            <a:p>
              <a:endParaRPr lang="es-ES"/>
            </a:p>
          </p:txBody>
        </p:sp>
        <p:sp>
          <p:nvSpPr>
            <p:cNvPr id="18440" name="Freeform 11"/>
            <p:cNvSpPr>
              <a:spLocks/>
            </p:cNvSpPr>
            <p:nvPr/>
          </p:nvSpPr>
          <p:spPr bwMode="auto">
            <a:xfrm>
              <a:off x="2085" y="2800"/>
              <a:ext cx="332" cy="820"/>
            </a:xfrm>
            <a:custGeom>
              <a:avLst/>
              <a:gdLst>
                <a:gd name="T0" fmla="*/ 506 w 218"/>
                <a:gd name="T1" fmla="*/ 0 h 554"/>
                <a:gd name="T2" fmla="*/ 294 w 218"/>
                <a:gd name="T3" fmla="*/ 169 h 554"/>
                <a:gd name="T4" fmla="*/ 134 w 218"/>
                <a:gd name="T5" fmla="*/ 401 h 554"/>
                <a:gd name="T6" fmla="*/ 70 w 218"/>
                <a:gd name="T7" fmla="*/ 565 h 554"/>
                <a:gd name="T8" fmla="*/ 0 w 218"/>
                <a:gd name="T9" fmla="*/ 964 h 554"/>
                <a:gd name="T10" fmla="*/ 70 w 218"/>
                <a:gd name="T11" fmla="*/ 1214 h 554"/>
                <a:gd name="T12" fmla="*/ 0 60000 65536"/>
                <a:gd name="T13" fmla="*/ 0 60000 65536"/>
                <a:gd name="T14" fmla="*/ 0 60000 65536"/>
                <a:gd name="T15" fmla="*/ 0 60000 65536"/>
                <a:gd name="T16" fmla="*/ 0 60000 65536"/>
                <a:gd name="T17" fmla="*/ 0 60000 65536"/>
                <a:gd name="T18" fmla="*/ 0 w 218"/>
                <a:gd name="T19" fmla="*/ 0 h 554"/>
                <a:gd name="T20" fmla="*/ 218 w 218"/>
                <a:gd name="T21" fmla="*/ 554 h 554"/>
              </a:gdLst>
              <a:ahLst/>
              <a:cxnLst>
                <a:cxn ang="T12">
                  <a:pos x="T0" y="T1"/>
                </a:cxn>
                <a:cxn ang="T13">
                  <a:pos x="T2" y="T3"/>
                </a:cxn>
                <a:cxn ang="T14">
                  <a:pos x="T4" y="T5"/>
                </a:cxn>
                <a:cxn ang="T15">
                  <a:pos x="T6" y="T7"/>
                </a:cxn>
                <a:cxn ang="T16">
                  <a:pos x="T8" y="T9"/>
                </a:cxn>
                <a:cxn ang="T17">
                  <a:pos x="T10" y="T11"/>
                </a:cxn>
              </a:cxnLst>
              <a:rect l="T18" t="T19" r="T20" b="T21"/>
              <a:pathLst>
                <a:path w="218" h="554">
                  <a:moveTo>
                    <a:pt x="218" y="0"/>
                  </a:moveTo>
                  <a:cubicBezTo>
                    <a:pt x="203" y="13"/>
                    <a:pt x="150" y="51"/>
                    <a:pt x="127" y="77"/>
                  </a:cubicBezTo>
                  <a:cubicBezTo>
                    <a:pt x="101" y="108"/>
                    <a:pt x="74" y="153"/>
                    <a:pt x="58" y="183"/>
                  </a:cubicBezTo>
                  <a:cubicBezTo>
                    <a:pt x="51" y="200"/>
                    <a:pt x="39" y="227"/>
                    <a:pt x="30" y="258"/>
                  </a:cubicBezTo>
                  <a:cubicBezTo>
                    <a:pt x="20" y="300"/>
                    <a:pt x="1" y="392"/>
                    <a:pt x="0" y="440"/>
                  </a:cubicBezTo>
                  <a:cubicBezTo>
                    <a:pt x="0" y="468"/>
                    <a:pt x="5" y="529"/>
                    <a:pt x="30" y="554"/>
                  </a:cubicBezTo>
                </a:path>
              </a:pathLst>
            </a:custGeom>
            <a:noFill/>
            <a:ln w="12700" cmpd="sng">
              <a:solidFill>
                <a:srgbClr val="FF3300"/>
              </a:solidFill>
              <a:round/>
              <a:headEnd/>
              <a:tailEnd/>
            </a:ln>
          </p:spPr>
          <p:txBody>
            <a:bodyPr/>
            <a:lstStyle/>
            <a:p>
              <a:endParaRPr lang="es-ES"/>
            </a:p>
          </p:txBody>
        </p:sp>
        <p:sp>
          <p:nvSpPr>
            <p:cNvPr id="18441" name="Freeform 12"/>
            <p:cNvSpPr>
              <a:spLocks/>
            </p:cNvSpPr>
            <p:nvPr/>
          </p:nvSpPr>
          <p:spPr bwMode="auto">
            <a:xfrm>
              <a:off x="1243" y="2486"/>
              <a:ext cx="965" cy="201"/>
            </a:xfrm>
            <a:custGeom>
              <a:avLst/>
              <a:gdLst>
                <a:gd name="T0" fmla="*/ 0 w 635"/>
                <a:gd name="T1" fmla="*/ 0 h 136"/>
                <a:gd name="T2" fmla="*/ 210 w 635"/>
                <a:gd name="T3" fmla="*/ 77 h 136"/>
                <a:gd name="T4" fmla="*/ 315 w 635"/>
                <a:gd name="T5" fmla="*/ 214 h 136"/>
                <a:gd name="T6" fmla="*/ 628 w 635"/>
                <a:gd name="T7" fmla="*/ 297 h 136"/>
                <a:gd name="T8" fmla="*/ 1049 w 635"/>
                <a:gd name="T9" fmla="*/ 220 h 136"/>
                <a:gd name="T10" fmla="*/ 1360 w 635"/>
                <a:gd name="T11" fmla="*/ 195 h 136"/>
                <a:gd name="T12" fmla="*/ 1466 w 635"/>
                <a:gd name="T13" fmla="*/ 297 h 136"/>
                <a:gd name="T14" fmla="*/ 0 60000 65536"/>
                <a:gd name="T15" fmla="*/ 0 60000 65536"/>
                <a:gd name="T16" fmla="*/ 0 60000 65536"/>
                <a:gd name="T17" fmla="*/ 0 60000 65536"/>
                <a:gd name="T18" fmla="*/ 0 60000 65536"/>
                <a:gd name="T19" fmla="*/ 0 60000 65536"/>
                <a:gd name="T20" fmla="*/ 0 60000 65536"/>
                <a:gd name="T21" fmla="*/ 0 w 635"/>
                <a:gd name="T22" fmla="*/ 0 h 136"/>
                <a:gd name="T23" fmla="*/ 635 w 635"/>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5" h="136">
                  <a:moveTo>
                    <a:pt x="0" y="0"/>
                  </a:moveTo>
                  <a:cubicBezTo>
                    <a:pt x="15" y="6"/>
                    <a:pt x="68" y="19"/>
                    <a:pt x="91" y="35"/>
                  </a:cubicBezTo>
                  <a:cubicBezTo>
                    <a:pt x="114" y="51"/>
                    <a:pt x="106" y="81"/>
                    <a:pt x="136" y="98"/>
                  </a:cubicBezTo>
                  <a:cubicBezTo>
                    <a:pt x="166" y="115"/>
                    <a:pt x="219" y="136"/>
                    <a:pt x="272" y="136"/>
                  </a:cubicBezTo>
                  <a:cubicBezTo>
                    <a:pt x="325" y="136"/>
                    <a:pt x="401" y="109"/>
                    <a:pt x="454" y="101"/>
                  </a:cubicBezTo>
                  <a:cubicBezTo>
                    <a:pt x="507" y="93"/>
                    <a:pt x="559" y="83"/>
                    <a:pt x="589" y="89"/>
                  </a:cubicBezTo>
                  <a:cubicBezTo>
                    <a:pt x="619" y="95"/>
                    <a:pt x="626" y="126"/>
                    <a:pt x="635" y="136"/>
                  </a:cubicBezTo>
                </a:path>
              </a:pathLst>
            </a:custGeom>
            <a:noFill/>
            <a:ln w="12700" cmpd="sng">
              <a:solidFill>
                <a:srgbClr val="33CC33"/>
              </a:solidFill>
              <a:round/>
              <a:headEnd type="oval" w="med" len="med"/>
              <a:tailEnd type="diamond" w="sm" len="sm"/>
            </a:ln>
          </p:spPr>
          <p:txBody>
            <a:bodyPr/>
            <a:lstStyle/>
            <a:p>
              <a:endParaRPr lang="es-ES"/>
            </a:p>
          </p:txBody>
        </p:sp>
        <p:sp>
          <p:nvSpPr>
            <p:cNvPr id="18442" name="Freeform 13"/>
            <p:cNvSpPr>
              <a:spLocks/>
            </p:cNvSpPr>
            <p:nvPr/>
          </p:nvSpPr>
          <p:spPr bwMode="auto">
            <a:xfrm>
              <a:off x="966" y="3081"/>
              <a:ext cx="1034" cy="331"/>
            </a:xfrm>
            <a:custGeom>
              <a:avLst/>
              <a:gdLst>
                <a:gd name="T0" fmla="*/ 0 w 680"/>
                <a:gd name="T1" fmla="*/ 411 h 224"/>
                <a:gd name="T2" fmla="*/ 324 w 680"/>
                <a:gd name="T3" fmla="*/ 483 h 224"/>
                <a:gd name="T4" fmla="*/ 649 w 680"/>
                <a:gd name="T5" fmla="*/ 457 h 224"/>
                <a:gd name="T6" fmla="*/ 1039 w 680"/>
                <a:gd name="T7" fmla="*/ 298 h 224"/>
                <a:gd name="T8" fmla="*/ 1309 w 680"/>
                <a:gd name="T9" fmla="*/ 155 h 224"/>
                <a:gd name="T10" fmla="*/ 1461 w 680"/>
                <a:gd name="T11" fmla="*/ 24 h 224"/>
                <a:gd name="T12" fmla="*/ 1572 w 680"/>
                <a:gd name="T13" fmla="*/ 15 h 224"/>
                <a:gd name="T14" fmla="*/ 0 60000 65536"/>
                <a:gd name="T15" fmla="*/ 0 60000 65536"/>
                <a:gd name="T16" fmla="*/ 0 60000 65536"/>
                <a:gd name="T17" fmla="*/ 0 60000 65536"/>
                <a:gd name="T18" fmla="*/ 0 60000 65536"/>
                <a:gd name="T19" fmla="*/ 0 60000 65536"/>
                <a:gd name="T20" fmla="*/ 0 60000 65536"/>
                <a:gd name="T21" fmla="*/ 0 w 680"/>
                <a:gd name="T22" fmla="*/ 0 h 224"/>
                <a:gd name="T23" fmla="*/ 680 w 680"/>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0" h="224">
                  <a:moveTo>
                    <a:pt x="0" y="188"/>
                  </a:moveTo>
                  <a:cubicBezTo>
                    <a:pt x="23" y="194"/>
                    <a:pt x="93" y="218"/>
                    <a:pt x="140" y="221"/>
                  </a:cubicBezTo>
                  <a:cubicBezTo>
                    <a:pt x="187" y="224"/>
                    <a:pt x="230" y="223"/>
                    <a:pt x="281" y="209"/>
                  </a:cubicBezTo>
                  <a:cubicBezTo>
                    <a:pt x="332" y="195"/>
                    <a:pt x="402" y="160"/>
                    <a:pt x="449" y="137"/>
                  </a:cubicBezTo>
                  <a:cubicBezTo>
                    <a:pt x="496" y="114"/>
                    <a:pt x="536" y="92"/>
                    <a:pt x="566" y="71"/>
                  </a:cubicBezTo>
                  <a:cubicBezTo>
                    <a:pt x="596" y="50"/>
                    <a:pt x="613" y="22"/>
                    <a:pt x="632" y="11"/>
                  </a:cubicBezTo>
                  <a:cubicBezTo>
                    <a:pt x="651" y="0"/>
                    <a:pt x="670" y="8"/>
                    <a:pt x="680" y="7"/>
                  </a:cubicBezTo>
                </a:path>
              </a:pathLst>
            </a:custGeom>
            <a:noFill/>
            <a:ln w="12700" cmpd="sng">
              <a:solidFill>
                <a:srgbClr val="33CC33"/>
              </a:solidFill>
              <a:round/>
              <a:headEnd type="oval" w="med" len="med"/>
              <a:tailEnd type="diamond" w="sm" len="sm"/>
            </a:ln>
          </p:spPr>
          <p:txBody>
            <a:bodyPr/>
            <a:lstStyle/>
            <a:p>
              <a:endParaRPr lang="es-ES"/>
            </a:p>
          </p:txBody>
        </p:sp>
        <p:sp>
          <p:nvSpPr>
            <p:cNvPr id="18443" name="Freeform 14"/>
            <p:cNvSpPr>
              <a:spLocks/>
            </p:cNvSpPr>
            <p:nvPr/>
          </p:nvSpPr>
          <p:spPr bwMode="auto">
            <a:xfrm>
              <a:off x="2251" y="3082"/>
              <a:ext cx="278" cy="516"/>
            </a:xfrm>
            <a:custGeom>
              <a:avLst/>
              <a:gdLst>
                <a:gd name="T0" fmla="*/ 422 w 183"/>
                <a:gd name="T1" fmla="*/ 0 h 348"/>
                <a:gd name="T2" fmla="*/ 311 w 183"/>
                <a:gd name="T3" fmla="*/ 40 h 348"/>
                <a:gd name="T4" fmla="*/ 235 w 183"/>
                <a:gd name="T5" fmla="*/ 87 h 348"/>
                <a:gd name="T6" fmla="*/ 143 w 183"/>
                <a:gd name="T7" fmla="*/ 185 h 348"/>
                <a:gd name="T8" fmla="*/ 81 w 183"/>
                <a:gd name="T9" fmla="*/ 273 h 348"/>
                <a:gd name="T10" fmla="*/ 39 w 183"/>
                <a:gd name="T11" fmla="*/ 369 h 348"/>
                <a:gd name="T12" fmla="*/ 8 w 183"/>
                <a:gd name="T13" fmla="*/ 516 h 348"/>
                <a:gd name="T14" fmla="*/ 12 w 183"/>
                <a:gd name="T15" fmla="*/ 648 h 348"/>
                <a:gd name="T16" fmla="*/ 18 w 183"/>
                <a:gd name="T17" fmla="*/ 761 h 3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3"/>
                <a:gd name="T28" fmla="*/ 0 h 348"/>
                <a:gd name="T29" fmla="*/ 183 w 183"/>
                <a:gd name="T30" fmla="*/ 348 h 3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3" h="348">
                  <a:moveTo>
                    <a:pt x="183" y="0"/>
                  </a:moveTo>
                  <a:cubicBezTo>
                    <a:pt x="174" y="5"/>
                    <a:pt x="148" y="11"/>
                    <a:pt x="135" y="18"/>
                  </a:cubicBezTo>
                  <a:cubicBezTo>
                    <a:pt x="129" y="22"/>
                    <a:pt x="102" y="40"/>
                    <a:pt x="102" y="40"/>
                  </a:cubicBezTo>
                  <a:cubicBezTo>
                    <a:pt x="85" y="61"/>
                    <a:pt x="78" y="63"/>
                    <a:pt x="62" y="84"/>
                  </a:cubicBezTo>
                  <a:cubicBezTo>
                    <a:pt x="56" y="92"/>
                    <a:pt x="39" y="115"/>
                    <a:pt x="35" y="124"/>
                  </a:cubicBezTo>
                  <a:cubicBezTo>
                    <a:pt x="29" y="135"/>
                    <a:pt x="22" y="155"/>
                    <a:pt x="17" y="168"/>
                  </a:cubicBezTo>
                  <a:cubicBezTo>
                    <a:pt x="11" y="186"/>
                    <a:pt x="6" y="214"/>
                    <a:pt x="3" y="235"/>
                  </a:cubicBezTo>
                  <a:cubicBezTo>
                    <a:pt x="0" y="254"/>
                    <a:pt x="3" y="276"/>
                    <a:pt x="5" y="295"/>
                  </a:cubicBezTo>
                  <a:cubicBezTo>
                    <a:pt x="6" y="348"/>
                    <a:pt x="8" y="320"/>
                    <a:pt x="8" y="346"/>
                  </a:cubicBezTo>
                </a:path>
              </a:pathLst>
            </a:custGeom>
            <a:noFill/>
            <a:ln w="12700" cmpd="sng">
              <a:solidFill>
                <a:srgbClr val="FF3300"/>
              </a:solidFill>
              <a:round/>
              <a:headEnd/>
              <a:tailEnd/>
            </a:ln>
          </p:spPr>
          <p:txBody>
            <a:bodyPr/>
            <a:lstStyle/>
            <a:p>
              <a:endParaRPr lang="es-ES"/>
            </a:p>
          </p:txBody>
        </p:sp>
        <p:sp>
          <p:nvSpPr>
            <p:cNvPr id="18444" name="Freeform 15"/>
            <p:cNvSpPr>
              <a:spLocks/>
            </p:cNvSpPr>
            <p:nvPr/>
          </p:nvSpPr>
          <p:spPr bwMode="auto">
            <a:xfrm>
              <a:off x="1956" y="3187"/>
              <a:ext cx="403" cy="224"/>
            </a:xfrm>
            <a:custGeom>
              <a:avLst/>
              <a:gdLst>
                <a:gd name="T0" fmla="*/ 0 w 265"/>
                <a:gd name="T1" fmla="*/ 332 h 151"/>
                <a:gd name="T2" fmla="*/ 94 w 265"/>
                <a:gd name="T3" fmla="*/ 205 h 151"/>
                <a:gd name="T4" fmla="*/ 214 w 265"/>
                <a:gd name="T5" fmla="*/ 174 h 151"/>
                <a:gd name="T6" fmla="*/ 435 w 265"/>
                <a:gd name="T7" fmla="*/ 13 h 151"/>
                <a:gd name="T8" fmla="*/ 613 w 265"/>
                <a:gd name="T9" fmla="*/ 90 h 151"/>
                <a:gd name="T10" fmla="*/ 0 60000 65536"/>
                <a:gd name="T11" fmla="*/ 0 60000 65536"/>
                <a:gd name="T12" fmla="*/ 0 60000 65536"/>
                <a:gd name="T13" fmla="*/ 0 60000 65536"/>
                <a:gd name="T14" fmla="*/ 0 60000 65536"/>
                <a:gd name="T15" fmla="*/ 0 w 265"/>
                <a:gd name="T16" fmla="*/ 0 h 151"/>
                <a:gd name="T17" fmla="*/ 265 w 265"/>
                <a:gd name="T18" fmla="*/ 151 h 151"/>
              </a:gdLst>
              <a:ahLst/>
              <a:cxnLst>
                <a:cxn ang="T10">
                  <a:pos x="T0" y="T1"/>
                </a:cxn>
                <a:cxn ang="T11">
                  <a:pos x="T2" y="T3"/>
                </a:cxn>
                <a:cxn ang="T12">
                  <a:pos x="T4" y="T5"/>
                </a:cxn>
                <a:cxn ang="T13">
                  <a:pos x="T6" y="T7"/>
                </a:cxn>
                <a:cxn ang="T14">
                  <a:pos x="T8" y="T9"/>
                </a:cxn>
              </a:cxnLst>
              <a:rect l="T15" t="T16" r="T17" b="T18"/>
              <a:pathLst>
                <a:path w="265" h="151">
                  <a:moveTo>
                    <a:pt x="0" y="151"/>
                  </a:moveTo>
                  <a:cubicBezTo>
                    <a:pt x="12" y="128"/>
                    <a:pt x="26" y="104"/>
                    <a:pt x="41" y="93"/>
                  </a:cubicBezTo>
                  <a:cubicBezTo>
                    <a:pt x="57" y="81"/>
                    <a:pt x="70" y="94"/>
                    <a:pt x="93" y="79"/>
                  </a:cubicBezTo>
                  <a:cubicBezTo>
                    <a:pt x="118" y="64"/>
                    <a:pt x="159" y="12"/>
                    <a:pt x="188" y="6"/>
                  </a:cubicBezTo>
                  <a:cubicBezTo>
                    <a:pt x="217" y="0"/>
                    <a:pt x="249" y="34"/>
                    <a:pt x="265" y="41"/>
                  </a:cubicBezTo>
                </a:path>
              </a:pathLst>
            </a:custGeom>
            <a:noFill/>
            <a:ln w="9525" cmpd="sng">
              <a:solidFill>
                <a:srgbClr val="CC3399"/>
              </a:solidFill>
              <a:round/>
              <a:headEnd type="oval" w="sm" len="sm"/>
              <a:tailEnd type="diamond" w="sm" len="sm"/>
            </a:ln>
          </p:spPr>
          <p:txBody>
            <a:bodyPr/>
            <a:lstStyle/>
            <a:p>
              <a:endParaRPr lang="es-ES"/>
            </a:p>
          </p:txBody>
        </p:sp>
        <p:sp>
          <p:nvSpPr>
            <p:cNvPr id="18445" name="Freeform 16"/>
            <p:cNvSpPr>
              <a:spLocks/>
            </p:cNvSpPr>
            <p:nvPr/>
          </p:nvSpPr>
          <p:spPr bwMode="auto">
            <a:xfrm>
              <a:off x="2396" y="2604"/>
              <a:ext cx="188" cy="542"/>
            </a:xfrm>
            <a:custGeom>
              <a:avLst/>
              <a:gdLst>
                <a:gd name="T0" fmla="*/ 83 w 124"/>
                <a:gd name="T1" fmla="*/ 803 h 366"/>
                <a:gd name="T2" fmla="*/ 133 w 124"/>
                <a:gd name="T3" fmla="*/ 721 h 366"/>
                <a:gd name="T4" fmla="*/ 133 w 124"/>
                <a:gd name="T5" fmla="*/ 620 h 366"/>
                <a:gd name="T6" fmla="*/ 30 w 124"/>
                <a:gd name="T7" fmla="*/ 521 h 366"/>
                <a:gd name="T8" fmla="*/ 30 w 124"/>
                <a:gd name="T9" fmla="*/ 421 h 366"/>
                <a:gd name="T10" fmla="*/ 211 w 124"/>
                <a:gd name="T11" fmla="*/ 179 h 366"/>
                <a:gd name="T12" fmla="*/ 285 w 124"/>
                <a:gd name="T13" fmla="*/ 0 h 366"/>
                <a:gd name="T14" fmla="*/ 0 60000 65536"/>
                <a:gd name="T15" fmla="*/ 0 60000 65536"/>
                <a:gd name="T16" fmla="*/ 0 60000 65536"/>
                <a:gd name="T17" fmla="*/ 0 60000 65536"/>
                <a:gd name="T18" fmla="*/ 0 60000 65536"/>
                <a:gd name="T19" fmla="*/ 0 60000 65536"/>
                <a:gd name="T20" fmla="*/ 0 60000 65536"/>
                <a:gd name="T21" fmla="*/ 0 w 124"/>
                <a:gd name="T22" fmla="*/ 0 h 366"/>
                <a:gd name="T23" fmla="*/ 124 w 124"/>
                <a:gd name="T24" fmla="*/ 366 h 3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66">
                  <a:moveTo>
                    <a:pt x="36" y="366"/>
                  </a:moveTo>
                  <a:cubicBezTo>
                    <a:pt x="39" y="361"/>
                    <a:pt x="54" y="343"/>
                    <a:pt x="58" y="329"/>
                  </a:cubicBezTo>
                  <a:cubicBezTo>
                    <a:pt x="62" y="315"/>
                    <a:pt x="65" y="298"/>
                    <a:pt x="58" y="283"/>
                  </a:cubicBezTo>
                  <a:cubicBezTo>
                    <a:pt x="51" y="268"/>
                    <a:pt x="20" y="253"/>
                    <a:pt x="13" y="238"/>
                  </a:cubicBezTo>
                  <a:cubicBezTo>
                    <a:pt x="6" y="223"/>
                    <a:pt x="0" y="218"/>
                    <a:pt x="13" y="192"/>
                  </a:cubicBezTo>
                  <a:cubicBezTo>
                    <a:pt x="26" y="166"/>
                    <a:pt x="74" y="114"/>
                    <a:pt x="92" y="82"/>
                  </a:cubicBezTo>
                  <a:cubicBezTo>
                    <a:pt x="110" y="50"/>
                    <a:pt x="117" y="17"/>
                    <a:pt x="124" y="0"/>
                  </a:cubicBezTo>
                </a:path>
              </a:pathLst>
            </a:custGeom>
            <a:noFill/>
            <a:ln w="9525">
              <a:solidFill>
                <a:srgbClr val="CC3399"/>
              </a:solidFill>
              <a:round/>
              <a:headEnd type="diamond" w="sm" len="sm"/>
              <a:tailEnd type="oval" w="sm" len="sm"/>
            </a:ln>
          </p:spPr>
          <p:txBody>
            <a:bodyPr/>
            <a:lstStyle/>
            <a:p>
              <a:endParaRPr lang="es-ES"/>
            </a:p>
          </p:txBody>
        </p:sp>
        <p:sp>
          <p:nvSpPr>
            <p:cNvPr id="18446" name="Freeform 17"/>
            <p:cNvSpPr>
              <a:spLocks/>
            </p:cNvSpPr>
            <p:nvPr/>
          </p:nvSpPr>
          <p:spPr bwMode="auto">
            <a:xfrm>
              <a:off x="2253" y="3092"/>
              <a:ext cx="666" cy="1132"/>
            </a:xfrm>
            <a:custGeom>
              <a:avLst/>
              <a:gdLst>
                <a:gd name="T0" fmla="*/ 489 w 666"/>
                <a:gd name="T1" fmla="*/ 10 h 1132"/>
                <a:gd name="T2" fmla="*/ 353 w 666"/>
                <a:gd name="T3" fmla="*/ 78 h 1132"/>
                <a:gd name="T4" fmla="*/ 258 w 666"/>
                <a:gd name="T5" fmla="*/ 155 h 1132"/>
                <a:gd name="T6" fmla="*/ 195 w 666"/>
                <a:gd name="T7" fmla="*/ 238 h 1132"/>
                <a:gd name="T8" fmla="*/ 134 w 666"/>
                <a:gd name="T9" fmla="*/ 347 h 1132"/>
                <a:gd name="T10" fmla="*/ 88 w 666"/>
                <a:gd name="T11" fmla="*/ 451 h 1132"/>
                <a:gd name="T12" fmla="*/ 49 w 666"/>
                <a:gd name="T13" fmla="*/ 581 h 1132"/>
                <a:gd name="T14" fmla="*/ 21 w 666"/>
                <a:gd name="T15" fmla="*/ 712 h 1132"/>
                <a:gd name="T16" fmla="*/ 6 w 666"/>
                <a:gd name="T17" fmla="*/ 934 h 1132"/>
                <a:gd name="T18" fmla="*/ 43 w 666"/>
                <a:gd name="T19" fmla="*/ 1020 h 1132"/>
                <a:gd name="T20" fmla="*/ 128 w 666"/>
                <a:gd name="T21" fmla="*/ 1085 h 1132"/>
                <a:gd name="T22" fmla="*/ 258 w 666"/>
                <a:gd name="T23" fmla="*/ 1120 h 1132"/>
                <a:gd name="T24" fmla="*/ 426 w 666"/>
                <a:gd name="T25" fmla="*/ 1094 h 1132"/>
                <a:gd name="T26" fmla="*/ 490 w 666"/>
                <a:gd name="T27" fmla="*/ 1011 h 1132"/>
                <a:gd name="T28" fmla="*/ 538 w 666"/>
                <a:gd name="T29" fmla="*/ 966 h 1132"/>
                <a:gd name="T30" fmla="*/ 557 w 666"/>
                <a:gd name="T31" fmla="*/ 866 h 1132"/>
                <a:gd name="T32" fmla="*/ 553 w 666"/>
                <a:gd name="T33" fmla="*/ 756 h 1132"/>
                <a:gd name="T34" fmla="*/ 587 w 666"/>
                <a:gd name="T35" fmla="*/ 709 h 1132"/>
                <a:gd name="T36" fmla="*/ 648 w 666"/>
                <a:gd name="T37" fmla="*/ 658 h 1132"/>
                <a:gd name="T38" fmla="*/ 666 w 666"/>
                <a:gd name="T39" fmla="*/ 433 h 1132"/>
                <a:gd name="T40" fmla="*/ 651 w 666"/>
                <a:gd name="T41" fmla="*/ 214 h 1132"/>
                <a:gd name="T42" fmla="*/ 605 w 666"/>
                <a:gd name="T43" fmla="*/ 70 h 1132"/>
                <a:gd name="T44" fmla="*/ 559 w 666"/>
                <a:gd name="T45" fmla="*/ 18 h 1132"/>
                <a:gd name="T46" fmla="*/ 489 w 666"/>
                <a:gd name="T47" fmla="*/ 10 h 11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66"/>
                <a:gd name="T73" fmla="*/ 0 h 1132"/>
                <a:gd name="T74" fmla="*/ 666 w 666"/>
                <a:gd name="T75" fmla="*/ 1132 h 11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66" h="1132">
                  <a:moveTo>
                    <a:pt x="489" y="10"/>
                  </a:moveTo>
                  <a:cubicBezTo>
                    <a:pt x="429" y="22"/>
                    <a:pt x="401" y="46"/>
                    <a:pt x="353" y="78"/>
                  </a:cubicBezTo>
                  <a:cubicBezTo>
                    <a:pt x="312" y="105"/>
                    <a:pt x="283" y="130"/>
                    <a:pt x="258" y="155"/>
                  </a:cubicBezTo>
                  <a:cubicBezTo>
                    <a:pt x="239" y="183"/>
                    <a:pt x="214" y="211"/>
                    <a:pt x="195" y="238"/>
                  </a:cubicBezTo>
                  <a:cubicBezTo>
                    <a:pt x="176" y="271"/>
                    <a:pt x="151" y="312"/>
                    <a:pt x="134" y="347"/>
                  </a:cubicBezTo>
                  <a:cubicBezTo>
                    <a:pt x="113" y="389"/>
                    <a:pt x="105" y="417"/>
                    <a:pt x="88" y="451"/>
                  </a:cubicBezTo>
                  <a:cubicBezTo>
                    <a:pt x="67" y="493"/>
                    <a:pt x="58" y="535"/>
                    <a:pt x="49" y="581"/>
                  </a:cubicBezTo>
                  <a:cubicBezTo>
                    <a:pt x="41" y="615"/>
                    <a:pt x="29" y="676"/>
                    <a:pt x="21" y="712"/>
                  </a:cubicBezTo>
                  <a:cubicBezTo>
                    <a:pt x="14" y="752"/>
                    <a:pt x="0" y="860"/>
                    <a:pt x="6" y="934"/>
                  </a:cubicBezTo>
                  <a:cubicBezTo>
                    <a:pt x="11" y="982"/>
                    <a:pt x="23" y="994"/>
                    <a:pt x="43" y="1020"/>
                  </a:cubicBezTo>
                  <a:cubicBezTo>
                    <a:pt x="62" y="1045"/>
                    <a:pt x="91" y="1068"/>
                    <a:pt x="128" y="1085"/>
                  </a:cubicBezTo>
                  <a:cubicBezTo>
                    <a:pt x="234" y="1132"/>
                    <a:pt x="189" y="1111"/>
                    <a:pt x="258" y="1120"/>
                  </a:cubicBezTo>
                  <a:cubicBezTo>
                    <a:pt x="331" y="1120"/>
                    <a:pt x="377" y="1114"/>
                    <a:pt x="426" y="1094"/>
                  </a:cubicBezTo>
                  <a:cubicBezTo>
                    <a:pt x="449" y="1073"/>
                    <a:pt x="474" y="1046"/>
                    <a:pt x="490" y="1011"/>
                  </a:cubicBezTo>
                  <a:cubicBezTo>
                    <a:pt x="508" y="990"/>
                    <a:pt x="532" y="991"/>
                    <a:pt x="538" y="966"/>
                  </a:cubicBezTo>
                  <a:cubicBezTo>
                    <a:pt x="547" y="937"/>
                    <a:pt x="553" y="901"/>
                    <a:pt x="557" y="866"/>
                  </a:cubicBezTo>
                  <a:cubicBezTo>
                    <a:pt x="560" y="830"/>
                    <a:pt x="549" y="783"/>
                    <a:pt x="553" y="756"/>
                  </a:cubicBezTo>
                  <a:cubicBezTo>
                    <a:pt x="572" y="726"/>
                    <a:pt x="569" y="726"/>
                    <a:pt x="587" y="709"/>
                  </a:cubicBezTo>
                  <a:cubicBezTo>
                    <a:pt x="596" y="681"/>
                    <a:pt x="642" y="691"/>
                    <a:pt x="648" y="658"/>
                  </a:cubicBezTo>
                  <a:cubicBezTo>
                    <a:pt x="657" y="614"/>
                    <a:pt x="666" y="507"/>
                    <a:pt x="666" y="433"/>
                  </a:cubicBezTo>
                  <a:cubicBezTo>
                    <a:pt x="666" y="359"/>
                    <a:pt x="661" y="274"/>
                    <a:pt x="651" y="214"/>
                  </a:cubicBezTo>
                  <a:cubicBezTo>
                    <a:pt x="651" y="173"/>
                    <a:pt x="633" y="115"/>
                    <a:pt x="605" y="70"/>
                  </a:cubicBezTo>
                  <a:cubicBezTo>
                    <a:pt x="589" y="39"/>
                    <a:pt x="577" y="28"/>
                    <a:pt x="559" y="18"/>
                  </a:cubicBezTo>
                  <a:cubicBezTo>
                    <a:pt x="540" y="8"/>
                    <a:pt x="536" y="0"/>
                    <a:pt x="489" y="10"/>
                  </a:cubicBezTo>
                  <a:close/>
                </a:path>
              </a:pathLst>
            </a:custGeom>
            <a:noFill/>
            <a:ln w="12700" cmpd="sng">
              <a:solidFill>
                <a:srgbClr val="FF3300"/>
              </a:solidFill>
              <a:round/>
              <a:headEnd/>
              <a:tailEnd/>
            </a:ln>
          </p:spPr>
          <p:txBody>
            <a:bodyPr/>
            <a:lstStyle/>
            <a:p>
              <a:endParaRPr lang="es-ES"/>
            </a:p>
          </p:txBody>
        </p:sp>
        <p:sp>
          <p:nvSpPr>
            <p:cNvPr id="18447" name="Freeform 18"/>
            <p:cNvSpPr>
              <a:spLocks/>
            </p:cNvSpPr>
            <p:nvPr/>
          </p:nvSpPr>
          <p:spPr bwMode="auto">
            <a:xfrm>
              <a:off x="1270" y="2746"/>
              <a:ext cx="1345" cy="791"/>
            </a:xfrm>
            <a:custGeom>
              <a:avLst/>
              <a:gdLst>
                <a:gd name="T0" fmla="*/ 0 w 884"/>
                <a:gd name="T1" fmla="*/ 87 h 534"/>
                <a:gd name="T2" fmla="*/ 62 w 884"/>
                <a:gd name="T3" fmla="*/ 13 h 534"/>
                <a:gd name="T4" fmla="*/ 167 w 884"/>
                <a:gd name="T5" fmla="*/ 13 h 534"/>
                <a:gd name="T6" fmla="*/ 283 w 884"/>
                <a:gd name="T7" fmla="*/ 92 h 534"/>
                <a:gd name="T8" fmla="*/ 481 w 884"/>
                <a:gd name="T9" fmla="*/ 113 h 534"/>
                <a:gd name="T10" fmla="*/ 902 w 884"/>
                <a:gd name="T11" fmla="*/ 210 h 534"/>
                <a:gd name="T12" fmla="*/ 1398 w 884"/>
                <a:gd name="T13" fmla="*/ 478 h 534"/>
                <a:gd name="T14" fmla="*/ 1931 w 884"/>
                <a:gd name="T15" fmla="*/ 881 h 534"/>
                <a:gd name="T16" fmla="*/ 2046 w 884"/>
                <a:gd name="T17" fmla="*/ 1172 h 5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4"/>
                <a:gd name="T28" fmla="*/ 0 h 534"/>
                <a:gd name="T29" fmla="*/ 884 w 884"/>
                <a:gd name="T30" fmla="*/ 534 h 5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4" h="534">
                  <a:moveTo>
                    <a:pt x="0" y="40"/>
                  </a:moveTo>
                  <a:cubicBezTo>
                    <a:pt x="5" y="34"/>
                    <a:pt x="15" y="12"/>
                    <a:pt x="27" y="6"/>
                  </a:cubicBezTo>
                  <a:cubicBezTo>
                    <a:pt x="39" y="0"/>
                    <a:pt x="56" y="0"/>
                    <a:pt x="72" y="6"/>
                  </a:cubicBezTo>
                  <a:cubicBezTo>
                    <a:pt x="88" y="12"/>
                    <a:pt x="99" y="35"/>
                    <a:pt x="122" y="42"/>
                  </a:cubicBezTo>
                  <a:cubicBezTo>
                    <a:pt x="145" y="49"/>
                    <a:pt x="163" y="42"/>
                    <a:pt x="208" y="51"/>
                  </a:cubicBezTo>
                  <a:cubicBezTo>
                    <a:pt x="253" y="60"/>
                    <a:pt x="324" y="68"/>
                    <a:pt x="390" y="96"/>
                  </a:cubicBezTo>
                  <a:cubicBezTo>
                    <a:pt x="456" y="124"/>
                    <a:pt x="530" y="167"/>
                    <a:pt x="604" y="218"/>
                  </a:cubicBezTo>
                  <a:cubicBezTo>
                    <a:pt x="678" y="269"/>
                    <a:pt x="787" y="349"/>
                    <a:pt x="834" y="402"/>
                  </a:cubicBezTo>
                  <a:cubicBezTo>
                    <a:pt x="881" y="455"/>
                    <a:pt x="874" y="506"/>
                    <a:pt x="884" y="534"/>
                  </a:cubicBezTo>
                </a:path>
              </a:pathLst>
            </a:custGeom>
            <a:noFill/>
            <a:ln w="12700" cap="flat" cmpd="sng">
              <a:solidFill>
                <a:srgbClr val="0033CC"/>
              </a:solidFill>
              <a:prstDash val="lgDashDotDot"/>
              <a:round/>
              <a:headEnd type="diamond" w="sm" len="sm"/>
              <a:tailEnd type="oval" w="med" len="med"/>
            </a:ln>
          </p:spPr>
          <p:txBody>
            <a:bodyPr/>
            <a:lstStyle/>
            <a:p>
              <a:endParaRPr lang="es-ES"/>
            </a:p>
          </p:txBody>
        </p:sp>
        <p:sp>
          <p:nvSpPr>
            <p:cNvPr id="18448" name="Freeform 19"/>
            <p:cNvSpPr>
              <a:spLocks/>
            </p:cNvSpPr>
            <p:nvPr/>
          </p:nvSpPr>
          <p:spPr bwMode="auto">
            <a:xfrm>
              <a:off x="1154" y="2000"/>
              <a:ext cx="1661" cy="1270"/>
            </a:xfrm>
            <a:custGeom>
              <a:avLst/>
              <a:gdLst>
                <a:gd name="T0" fmla="*/ 0 w 1092"/>
                <a:gd name="T1" fmla="*/ 241 h 858"/>
                <a:gd name="T2" fmla="*/ 27 w 1092"/>
                <a:gd name="T3" fmla="*/ 323 h 858"/>
                <a:gd name="T4" fmla="*/ 134 w 1092"/>
                <a:gd name="T5" fmla="*/ 323 h 858"/>
                <a:gd name="T6" fmla="*/ 245 w 1092"/>
                <a:gd name="T7" fmla="*/ 228 h 858"/>
                <a:gd name="T8" fmla="*/ 374 w 1092"/>
                <a:gd name="T9" fmla="*/ 105 h 858"/>
                <a:gd name="T10" fmla="*/ 554 w 1092"/>
                <a:gd name="T11" fmla="*/ 24 h 858"/>
                <a:gd name="T12" fmla="*/ 967 w 1092"/>
                <a:gd name="T13" fmla="*/ 18 h 858"/>
                <a:gd name="T14" fmla="*/ 1176 w 1092"/>
                <a:gd name="T15" fmla="*/ 127 h 858"/>
                <a:gd name="T16" fmla="*/ 1389 w 1092"/>
                <a:gd name="T17" fmla="*/ 425 h 858"/>
                <a:gd name="T18" fmla="*/ 1509 w 1092"/>
                <a:gd name="T19" fmla="*/ 617 h 858"/>
                <a:gd name="T20" fmla="*/ 1708 w 1092"/>
                <a:gd name="T21" fmla="*/ 820 h 858"/>
                <a:gd name="T22" fmla="*/ 2216 w 1092"/>
                <a:gd name="T23" fmla="*/ 1502 h 858"/>
                <a:gd name="T24" fmla="*/ 2397 w 1092"/>
                <a:gd name="T25" fmla="*/ 1788 h 858"/>
                <a:gd name="T26" fmla="*/ 2526 w 1092"/>
                <a:gd name="T27" fmla="*/ 1880 h 8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2"/>
                <a:gd name="T43" fmla="*/ 0 h 858"/>
                <a:gd name="T44" fmla="*/ 1092 w 1092"/>
                <a:gd name="T45" fmla="*/ 858 h 8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2" h="858">
                  <a:moveTo>
                    <a:pt x="0" y="110"/>
                  </a:moveTo>
                  <a:cubicBezTo>
                    <a:pt x="2" y="116"/>
                    <a:pt x="2" y="141"/>
                    <a:pt x="12" y="147"/>
                  </a:cubicBezTo>
                  <a:cubicBezTo>
                    <a:pt x="22" y="153"/>
                    <a:pt x="42" y="154"/>
                    <a:pt x="58" y="147"/>
                  </a:cubicBezTo>
                  <a:cubicBezTo>
                    <a:pt x="74" y="140"/>
                    <a:pt x="89" y="120"/>
                    <a:pt x="106" y="104"/>
                  </a:cubicBezTo>
                  <a:cubicBezTo>
                    <a:pt x="123" y="88"/>
                    <a:pt x="140" y="64"/>
                    <a:pt x="162" y="48"/>
                  </a:cubicBezTo>
                  <a:cubicBezTo>
                    <a:pt x="184" y="32"/>
                    <a:pt x="196" y="18"/>
                    <a:pt x="239" y="11"/>
                  </a:cubicBezTo>
                  <a:cubicBezTo>
                    <a:pt x="282" y="4"/>
                    <a:pt x="373" y="0"/>
                    <a:pt x="418" y="8"/>
                  </a:cubicBezTo>
                  <a:cubicBezTo>
                    <a:pt x="463" y="16"/>
                    <a:pt x="478" y="27"/>
                    <a:pt x="508" y="58"/>
                  </a:cubicBezTo>
                  <a:cubicBezTo>
                    <a:pt x="538" y="89"/>
                    <a:pt x="576" y="157"/>
                    <a:pt x="600" y="194"/>
                  </a:cubicBezTo>
                  <a:cubicBezTo>
                    <a:pt x="624" y="231"/>
                    <a:pt x="629" y="252"/>
                    <a:pt x="652" y="282"/>
                  </a:cubicBezTo>
                  <a:cubicBezTo>
                    <a:pt x="675" y="312"/>
                    <a:pt x="687" y="307"/>
                    <a:pt x="738" y="374"/>
                  </a:cubicBezTo>
                  <a:cubicBezTo>
                    <a:pt x="789" y="441"/>
                    <a:pt x="908" y="612"/>
                    <a:pt x="958" y="686"/>
                  </a:cubicBezTo>
                  <a:cubicBezTo>
                    <a:pt x="1008" y="760"/>
                    <a:pt x="1014" y="787"/>
                    <a:pt x="1036" y="816"/>
                  </a:cubicBezTo>
                  <a:cubicBezTo>
                    <a:pt x="1058" y="845"/>
                    <a:pt x="1080" y="849"/>
                    <a:pt x="1092" y="858"/>
                  </a:cubicBezTo>
                </a:path>
              </a:pathLst>
            </a:custGeom>
            <a:noFill/>
            <a:ln w="12700" cap="flat" cmpd="sng">
              <a:solidFill>
                <a:srgbClr val="0033CC"/>
              </a:solidFill>
              <a:prstDash val="lgDashDotDot"/>
              <a:round/>
              <a:headEnd type="diamond" w="sm" len="sm"/>
              <a:tailEnd type="oval" w="med" len="med"/>
            </a:ln>
          </p:spPr>
          <p:txBody>
            <a:bodyPr/>
            <a:lstStyle/>
            <a:p>
              <a:endParaRPr lang="es-ES"/>
            </a:p>
          </p:txBody>
        </p:sp>
        <p:sp>
          <p:nvSpPr>
            <p:cNvPr id="18449" name="Freeform 20"/>
            <p:cNvSpPr>
              <a:spLocks/>
            </p:cNvSpPr>
            <p:nvPr/>
          </p:nvSpPr>
          <p:spPr bwMode="auto">
            <a:xfrm>
              <a:off x="2313" y="3297"/>
              <a:ext cx="226" cy="493"/>
            </a:xfrm>
            <a:custGeom>
              <a:avLst/>
              <a:gdLst>
                <a:gd name="T0" fmla="*/ 17 w 148"/>
                <a:gd name="T1" fmla="*/ 0 h 333"/>
                <a:gd name="T2" fmla="*/ 12 w 148"/>
                <a:gd name="T3" fmla="*/ 110 h 333"/>
                <a:gd name="T4" fmla="*/ 84 w 148"/>
                <a:gd name="T5" fmla="*/ 160 h 333"/>
                <a:gd name="T6" fmla="*/ 189 w 148"/>
                <a:gd name="T7" fmla="*/ 222 h 333"/>
                <a:gd name="T8" fmla="*/ 231 w 148"/>
                <a:gd name="T9" fmla="*/ 336 h 333"/>
                <a:gd name="T10" fmla="*/ 253 w 148"/>
                <a:gd name="T11" fmla="*/ 492 h 333"/>
                <a:gd name="T12" fmla="*/ 322 w 148"/>
                <a:gd name="T13" fmla="*/ 616 h 333"/>
                <a:gd name="T14" fmla="*/ 345 w 148"/>
                <a:gd name="T15" fmla="*/ 730 h 333"/>
                <a:gd name="T16" fmla="*/ 0 60000 65536"/>
                <a:gd name="T17" fmla="*/ 0 60000 65536"/>
                <a:gd name="T18" fmla="*/ 0 60000 65536"/>
                <a:gd name="T19" fmla="*/ 0 60000 65536"/>
                <a:gd name="T20" fmla="*/ 0 60000 65536"/>
                <a:gd name="T21" fmla="*/ 0 60000 65536"/>
                <a:gd name="T22" fmla="*/ 0 60000 65536"/>
                <a:gd name="T23" fmla="*/ 0 60000 65536"/>
                <a:gd name="T24" fmla="*/ 0 w 148"/>
                <a:gd name="T25" fmla="*/ 0 h 333"/>
                <a:gd name="T26" fmla="*/ 148 w 148"/>
                <a:gd name="T27" fmla="*/ 333 h 3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8" h="333">
                  <a:moveTo>
                    <a:pt x="7" y="0"/>
                  </a:moveTo>
                  <a:cubicBezTo>
                    <a:pt x="7" y="8"/>
                    <a:pt x="0" y="38"/>
                    <a:pt x="5" y="50"/>
                  </a:cubicBezTo>
                  <a:cubicBezTo>
                    <a:pt x="10" y="62"/>
                    <a:pt x="23" y="65"/>
                    <a:pt x="36" y="73"/>
                  </a:cubicBezTo>
                  <a:cubicBezTo>
                    <a:pt x="49" y="81"/>
                    <a:pt x="71" y="88"/>
                    <a:pt x="81" y="101"/>
                  </a:cubicBezTo>
                  <a:cubicBezTo>
                    <a:pt x="91" y="114"/>
                    <a:pt x="94" y="133"/>
                    <a:pt x="99" y="153"/>
                  </a:cubicBezTo>
                  <a:cubicBezTo>
                    <a:pt x="104" y="173"/>
                    <a:pt x="103" y="203"/>
                    <a:pt x="109" y="224"/>
                  </a:cubicBezTo>
                  <a:cubicBezTo>
                    <a:pt x="115" y="245"/>
                    <a:pt x="132" y="263"/>
                    <a:pt x="138" y="281"/>
                  </a:cubicBezTo>
                  <a:cubicBezTo>
                    <a:pt x="144" y="299"/>
                    <a:pt x="146" y="322"/>
                    <a:pt x="148" y="333"/>
                  </a:cubicBezTo>
                </a:path>
              </a:pathLst>
            </a:custGeom>
            <a:noFill/>
            <a:ln w="12700" cmpd="sng">
              <a:solidFill>
                <a:srgbClr val="FFCC00"/>
              </a:solidFill>
              <a:round/>
              <a:headEnd type="oval" w="sm" len="sm"/>
              <a:tailEnd type="diamond" w="sm" len="sm"/>
            </a:ln>
          </p:spPr>
          <p:txBody>
            <a:bodyPr/>
            <a:lstStyle/>
            <a:p>
              <a:endParaRPr lang="es-ES"/>
            </a:p>
          </p:txBody>
        </p:sp>
        <p:sp>
          <p:nvSpPr>
            <p:cNvPr id="18450" name="Freeform 21"/>
            <p:cNvSpPr>
              <a:spLocks/>
            </p:cNvSpPr>
            <p:nvPr/>
          </p:nvSpPr>
          <p:spPr bwMode="auto">
            <a:xfrm>
              <a:off x="3308" y="2428"/>
              <a:ext cx="675" cy="1347"/>
            </a:xfrm>
            <a:custGeom>
              <a:avLst/>
              <a:gdLst>
                <a:gd name="T0" fmla="*/ 652 w 444"/>
                <a:gd name="T1" fmla="*/ 87 h 910"/>
                <a:gd name="T2" fmla="*/ 826 w 444"/>
                <a:gd name="T3" fmla="*/ 298 h 910"/>
                <a:gd name="T4" fmla="*/ 923 w 444"/>
                <a:gd name="T5" fmla="*/ 511 h 910"/>
                <a:gd name="T6" fmla="*/ 990 w 444"/>
                <a:gd name="T7" fmla="*/ 799 h 910"/>
                <a:gd name="T8" fmla="*/ 1012 w 444"/>
                <a:gd name="T9" fmla="*/ 984 h 910"/>
                <a:gd name="T10" fmla="*/ 1022 w 444"/>
                <a:gd name="T11" fmla="*/ 1172 h 910"/>
                <a:gd name="T12" fmla="*/ 1012 w 444"/>
                <a:gd name="T13" fmla="*/ 1351 h 910"/>
                <a:gd name="T14" fmla="*/ 981 w 444"/>
                <a:gd name="T15" fmla="*/ 1569 h 910"/>
                <a:gd name="T16" fmla="*/ 929 w 444"/>
                <a:gd name="T17" fmla="*/ 1760 h 910"/>
                <a:gd name="T18" fmla="*/ 856 w 444"/>
                <a:gd name="T19" fmla="*/ 1938 h 910"/>
                <a:gd name="T20" fmla="*/ 786 w 444"/>
                <a:gd name="T21" fmla="*/ 1988 h 910"/>
                <a:gd name="T22" fmla="*/ 737 w 444"/>
                <a:gd name="T23" fmla="*/ 1917 h 910"/>
                <a:gd name="T24" fmla="*/ 675 w 444"/>
                <a:gd name="T25" fmla="*/ 1776 h 910"/>
                <a:gd name="T26" fmla="*/ 561 w 444"/>
                <a:gd name="T27" fmla="*/ 1588 h 910"/>
                <a:gd name="T28" fmla="*/ 461 w 444"/>
                <a:gd name="T29" fmla="*/ 1396 h 910"/>
                <a:gd name="T30" fmla="*/ 360 w 444"/>
                <a:gd name="T31" fmla="*/ 1237 h 910"/>
                <a:gd name="T32" fmla="*/ 214 w 444"/>
                <a:gd name="T33" fmla="*/ 1140 h 910"/>
                <a:gd name="T34" fmla="*/ 65 w 444"/>
                <a:gd name="T35" fmla="*/ 1014 h 910"/>
                <a:gd name="T36" fmla="*/ 3 w 444"/>
                <a:gd name="T37" fmla="*/ 891 h 910"/>
                <a:gd name="T38" fmla="*/ 85 w 444"/>
                <a:gd name="T39" fmla="*/ 653 h 910"/>
                <a:gd name="T40" fmla="*/ 181 w 444"/>
                <a:gd name="T41" fmla="*/ 451 h 910"/>
                <a:gd name="T42" fmla="*/ 338 w 444"/>
                <a:gd name="T43" fmla="*/ 218 h 910"/>
                <a:gd name="T44" fmla="*/ 458 w 444"/>
                <a:gd name="T45" fmla="*/ 68 h 910"/>
                <a:gd name="T46" fmla="*/ 528 w 444"/>
                <a:gd name="T47" fmla="*/ 15 h 910"/>
                <a:gd name="T48" fmla="*/ 652 w 444"/>
                <a:gd name="T49" fmla="*/ 87 h 9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4"/>
                <a:gd name="T76" fmla="*/ 0 h 910"/>
                <a:gd name="T77" fmla="*/ 444 w 444"/>
                <a:gd name="T78" fmla="*/ 910 h 9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4" h="910">
                  <a:moveTo>
                    <a:pt x="282" y="40"/>
                  </a:moveTo>
                  <a:cubicBezTo>
                    <a:pt x="304" y="62"/>
                    <a:pt x="338" y="104"/>
                    <a:pt x="357" y="136"/>
                  </a:cubicBezTo>
                  <a:cubicBezTo>
                    <a:pt x="370" y="161"/>
                    <a:pt x="390" y="207"/>
                    <a:pt x="399" y="233"/>
                  </a:cubicBezTo>
                  <a:cubicBezTo>
                    <a:pt x="411" y="271"/>
                    <a:pt x="422" y="329"/>
                    <a:pt x="428" y="365"/>
                  </a:cubicBezTo>
                  <a:cubicBezTo>
                    <a:pt x="432" y="391"/>
                    <a:pt x="436" y="421"/>
                    <a:pt x="438" y="449"/>
                  </a:cubicBezTo>
                  <a:cubicBezTo>
                    <a:pt x="440" y="477"/>
                    <a:pt x="442" y="507"/>
                    <a:pt x="442" y="535"/>
                  </a:cubicBezTo>
                  <a:cubicBezTo>
                    <a:pt x="444" y="566"/>
                    <a:pt x="444" y="586"/>
                    <a:pt x="438" y="617"/>
                  </a:cubicBezTo>
                  <a:cubicBezTo>
                    <a:pt x="433" y="650"/>
                    <a:pt x="430" y="685"/>
                    <a:pt x="424" y="716"/>
                  </a:cubicBezTo>
                  <a:cubicBezTo>
                    <a:pt x="418" y="747"/>
                    <a:pt x="411" y="775"/>
                    <a:pt x="402" y="803"/>
                  </a:cubicBezTo>
                  <a:cubicBezTo>
                    <a:pt x="390" y="841"/>
                    <a:pt x="379" y="854"/>
                    <a:pt x="370" y="884"/>
                  </a:cubicBezTo>
                  <a:cubicBezTo>
                    <a:pt x="358" y="903"/>
                    <a:pt x="348" y="910"/>
                    <a:pt x="340" y="907"/>
                  </a:cubicBezTo>
                  <a:cubicBezTo>
                    <a:pt x="331" y="905"/>
                    <a:pt x="324" y="891"/>
                    <a:pt x="319" y="875"/>
                  </a:cubicBezTo>
                  <a:cubicBezTo>
                    <a:pt x="312" y="862"/>
                    <a:pt x="304" y="829"/>
                    <a:pt x="292" y="811"/>
                  </a:cubicBezTo>
                  <a:cubicBezTo>
                    <a:pt x="276" y="784"/>
                    <a:pt x="258" y="754"/>
                    <a:pt x="243" y="725"/>
                  </a:cubicBezTo>
                  <a:cubicBezTo>
                    <a:pt x="228" y="696"/>
                    <a:pt x="213" y="664"/>
                    <a:pt x="199" y="637"/>
                  </a:cubicBezTo>
                  <a:cubicBezTo>
                    <a:pt x="193" y="613"/>
                    <a:pt x="162" y="576"/>
                    <a:pt x="156" y="565"/>
                  </a:cubicBezTo>
                  <a:cubicBezTo>
                    <a:pt x="139" y="549"/>
                    <a:pt x="117" y="533"/>
                    <a:pt x="93" y="520"/>
                  </a:cubicBezTo>
                  <a:cubicBezTo>
                    <a:pt x="71" y="503"/>
                    <a:pt x="43" y="482"/>
                    <a:pt x="28" y="463"/>
                  </a:cubicBezTo>
                  <a:cubicBezTo>
                    <a:pt x="13" y="444"/>
                    <a:pt x="0" y="434"/>
                    <a:pt x="1" y="407"/>
                  </a:cubicBezTo>
                  <a:cubicBezTo>
                    <a:pt x="1" y="383"/>
                    <a:pt x="24" y="332"/>
                    <a:pt x="37" y="298"/>
                  </a:cubicBezTo>
                  <a:cubicBezTo>
                    <a:pt x="50" y="264"/>
                    <a:pt x="60" y="239"/>
                    <a:pt x="78" y="206"/>
                  </a:cubicBezTo>
                  <a:cubicBezTo>
                    <a:pt x="101" y="169"/>
                    <a:pt x="121" y="136"/>
                    <a:pt x="146" y="99"/>
                  </a:cubicBezTo>
                  <a:cubicBezTo>
                    <a:pt x="168" y="71"/>
                    <a:pt x="185" y="48"/>
                    <a:pt x="198" y="31"/>
                  </a:cubicBezTo>
                  <a:cubicBezTo>
                    <a:pt x="214" y="15"/>
                    <a:pt x="205" y="14"/>
                    <a:pt x="228" y="7"/>
                  </a:cubicBezTo>
                  <a:cubicBezTo>
                    <a:pt x="251" y="0"/>
                    <a:pt x="267" y="32"/>
                    <a:pt x="282" y="40"/>
                  </a:cubicBezTo>
                  <a:close/>
                </a:path>
              </a:pathLst>
            </a:custGeom>
            <a:noFill/>
            <a:ln w="12700" cmpd="sng">
              <a:solidFill>
                <a:srgbClr val="FF3300"/>
              </a:solidFill>
              <a:round/>
              <a:headEnd/>
              <a:tailEnd/>
            </a:ln>
          </p:spPr>
          <p:txBody>
            <a:bodyPr/>
            <a:lstStyle/>
            <a:p>
              <a:endParaRPr lang="es-ES"/>
            </a:p>
          </p:txBody>
        </p:sp>
        <p:sp>
          <p:nvSpPr>
            <p:cNvPr id="18451" name="Freeform 22"/>
            <p:cNvSpPr>
              <a:spLocks/>
            </p:cNvSpPr>
            <p:nvPr/>
          </p:nvSpPr>
          <p:spPr bwMode="auto">
            <a:xfrm>
              <a:off x="3431" y="2736"/>
              <a:ext cx="393" cy="1030"/>
            </a:xfrm>
            <a:custGeom>
              <a:avLst/>
              <a:gdLst>
                <a:gd name="T0" fmla="*/ 0 w 258"/>
                <a:gd name="T1" fmla="*/ 0 h 696"/>
                <a:gd name="T2" fmla="*/ 155 w 258"/>
                <a:gd name="T3" fmla="*/ 108 h 696"/>
                <a:gd name="T4" fmla="*/ 260 w 258"/>
                <a:gd name="T5" fmla="*/ 232 h 696"/>
                <a:gd name="T6" fmla="*/ 337 w 258"/>
                <a:gd name="T7" fmla="*/ 364 h 696"/>
                <a:gd name="T8" fmla="*/ 411 w 258"/>
                <a:gd name="T9" fmla="*/ 519 h 696"/>
                <a:gd name="T10" fmla="*/ 474 w 258"/>
                <a:gd name="T11" fmla="*/ 718 h 696"/>
                <a:gd name="T12" fmla="*/ 509 w 258"/>
                <a:gd name="T13" fmla="*/ 849 h 696"/>
                <a:gd name="T14" fmla="*/ 542 w 258"/>
                <a:gd name="T15" fmla="*/ 980 h 696"/>
                <a:gd name="T16" fmla="*/ 585 w 258"/>
                <a:gd name="T17" fmla="*/ 1182 h 696"/>
                <a:gd name="T18" fmla="*/ 599 w 258"/>
                <a:gd name="T19" fmla="*/ 1336 h 696"/>
                <a:gd name="T20" fmla="*/ 585 w 258"/>
                <a:gd name="T21" fmla="*/ 1524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8"/>
                <a:gd name="T34" fmla="*/ 0 h 696"/>
                <a:gd name="T35" fmla="*/ 258 w 258"/>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8" h="696">
                  <a:moveTo>
                    <a:pt x="0" y="0"/>
                  </a:moveTo>
                  <a:cubicBezTo>
                    <a:pt x="15" y="12"/>
                    <a:pt x="48" y="31"/>
                    <a:pt x="67" y="49"/>
                  </a:cubicBezTo>
                  <a:cubicBezTo>
                    <a:pt x="82" y="69"/>
                    <a:pt x="100" y="87"/>
                    <a:pt x="112" y="106"/>
                  </a:cubicBezTo>
                  <a:cubicBezTo>
                    <a:pt x="125" y="125"/>
                    <a:pt x="134" y="144"/>
                    <a:pt x="145" y="166"/>
                  </a:cubicBezTo>
                  <a:cubicBezTo>
                    <a:pt x="156" y="192"/>
                    <a:pt x="167" y="214"/>
                    <a:pt x="177" y="237"/>
                  </a:cubicBezTo>
                  <a:cubicBezTo>
                    <a:pt x="185" y="264"/>
                    <a:pt x="195" y="294"/>
                    <a:pt x="204" y="328"/>
                  </a:cubicBezTo>
                  <a:cubicBezTo>
                    <a:pt x="211" y="352"/>
                    <a:pt x="215" y="369"/>
                    <a:pt x="219" y="388"/>
                  </a:cubicBezTo>
                  <a:cubicBezTo>
                    <a:pt x="224" y="408"/>
                    <a:pt x="229" y="422"/>
                    <a:pt x="234" y="447"/>
                  </a:cubicBezTo>
                  <a:cubicBezTo>
                    <a:pt x="238" y="466"/>
                    <a:pt x="247" y="498"/>
                    <a:pt x="252" y="540"/>
                  </a:cubicBezTo>
                  <a:cubicBezTo>
                    <a:pt x="255" y="565"/>
                    <a:pt x="258" y="584"/>
                    <a:pt x="258" y="610"/>
                  </a:cubicBezTo>
                  <a:cubicBezTo>
                    <a:pt x="258" y="636"/>
                    <a:pt x="253" y="678"/>
                    <a:pt x="252" y="696"/>
                  </a:cubicBezTo>
                </a:path>
              </a:pathLst>
            </a:custGeom>
            <a:noFill/>
            <a:ln w="12700" cmpd="sng">
              <a:solidFill>
                <a:srgbClr val="FF3300"/>
              </a:solidFill>
              <a:round/>
              <a:headEnd/>
              <a:tailEnd/>
            </a:ln>
          </p:spPr>
          <p:txBody>
            <a:bodyPr/>
            <a:lstStyle/>
            <a:p>
              <a:endParaRPr lang="es-ES"/>
            </a:p>
          </p:txBody>
        </p:sp>
        <p:sp>
          <p:nvSpPr>
            <p:cNvPr id="18452" name="Freeform 23"/>
            <p:cNvSpPr>
              <a:spLocks/>
            </p:cNvSpPr>
            <p:nvPr/>
          </p:nvSpPr>
          <p:spPr bwMode="auto">
            <a:xfrm>
              <a:off x="3328" y="3079"/>
              <a:ext cx="414" cy="529"/>
            </a:xfrm>
            <a:custGeom>
              <a:avLst/>
              <a:gdLst>
                <a:gd name="T0" fmla="*/ 0 w 272"/>
                <a:gd name="T1" fmla="*/ 0 h 357"/>
                <a:gd name="T2" fmla="*/ 123 w 272"/>
                <a:gd name="T3" fmla="*/ 18 h 357"/>
                <a:gd name="T4" fmla="*/ 244 w 272"/>
                <a:gd name="T5" fmla="*/ 65 h 357"/>
                <a:gd name="T6" fmla="*/ 312 w 272"/>
                <a:gd name="T7" fmla="*/ 110 h 357"/>
                <a:gd name="T8" fmla="*/ 373 w 272"/>
                <a:gd name="T9" fmla="*/ 159 h 357"/>
                <a:gd name="T10" fmla="*/ 431 w 272"/>
                <a:gd name="T11" fmla="*/ 224 h 357"/>
                <a:gd name="T12" fmla="*/ 511 w 272"/>
                <a:gd name="T13" fmla="*/ 350 h 357"/>
                <a:gd name="T14" fmla="*/ 554 w 272"/>
                <a:gd name="T15" fmla="*/ 448 h 357"/>
                <a:gd name="T16" fmla="*/ 577 w 272"/>
                <a:gd name="T17" fmla="*/ 520 h 357"/>
                <a:gd name="T18" fmla="*/ 616 w 272"/>
                <a:gd name="T19" fmla="*/ 665 h 357"/>
                <a:gd name="T20" fmla="*/ 630 w 272"/>
                <a:gd name="T21" fmla="*/ 784 h 3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
                <a:gd name="T34" fmla="*/ 0 h 357"/>
                <a:gd name="T35" fmla="*/ 272 w 272"/>
                <a:gd name="T36" fmla="*/ 357 h 3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 h="357">
                  <a:moveTo>
                    <a:pt x="0" y="0"/>
                  </a:moveTo>
                  <a:cubicBezTo>
                    <a:pt x="9" y="1"/>
                    <a:pt x="36" y="3"/>
                    <a:pt x="53" y="8"/>
                  </a:cubicBezTo>
                  <a:cubicBezTo>
                    <a:pt x="70" y="13"/>
                    <a:pt x="92" y="23"/>
                    <a:pt x="105" y="30"/>
                  </a:cubicBezTo>
                  <a:cubicBezTo>
                    <a:pt x="109" y="36"/>
                    <a:pt x="127" y="47"/>
                    <a:pt x="135" y="50"/>
                  </a:cubicBezTo>
                  <a:cubicBezTo>
                    <a:pt x="141" y="56"/>
                    <a:pt x="154" y="68"/>
                    <a:pt x="161" y="72"/>
                  </a:cubicBezTo>
                  <a:cubicBezTo>
                    <a:pt x="169" y="86"/>
                    <a:pt x="175" y="90"/>
                    <a:pt x="186" y="102"/>
                  </a:cubicBezTo>
                  <a:cubicBezTo>
                    <a:pt x="196" y="117"/>
                    <a:pt x="213" y="142"/>
                    <a:pt x="221" y="159"/>
                  </a:cubicBezTo>
                  <a:cubicBezTo>
                    <a:pt x="223" y="169"/>
                    <a:pt x="235" y="195"/>
                    <a:pt x="239" y="204"/>
                  </a:cubicBezTo>
                  <a:cubicBezTo>
                    <a:pt x="241" y="216"/>
                    <a:pt x="244" y="226"/>
                    <a:pt x="249" y="237"/>
                  </a:cubicBezTo>
                  <a:cubicBezTo>
                    <a:pt x="254" y="253"/>
                    <a:pt x="262" y="284"/>
                    <a:pt x="266" y="303"/>
                  </a:cubicBezTo>
                  <a:cubicBezTo>
                    <a:pt x="267" y="320"/>
                    <a:pt x="272" y="340"/>
                    <a:pt x="272" y="357"/>
                  </a:cubicBezTo>
                </a:path>
              </a:pathLst>
            </a:custGeom>
            <a:noFill/>
            <a:ln w="12700" cmpd="sng">
              <a:solidFill>
                <a:srgbClr val="FF3300"/>
              </a:solidFill>
              <a:round/>
              <a:headEnd/>
              <a:tailEnd/>
            </a:ln>
          </p:spPr>
          <p:txBody>
            <a:bodyPr/>
            <a:lstStyle/>
            <a:p>
              <a:endParaRPr lang="es-ES"/>
            </a:p>
          </p:txBody>
        </p:sp>
        <p:sp>
          <p:nvSpPr>
            <p:cNvPr id="18453" name="Freeform 24"/>
            <p:cNvSpPr>
              <a:spLocks/>
            </p:cNvSpPr>
            <p:nvPr/>
          </p:nvSpPr>
          <p:spPr bwMode="auto">
            <a:xfrm>
              <a:off x="2943" y="3117"/>
              <a:ext cx="724" cy="1074"/>
            </a:xfrm>
            <a:custGeom>
              <a:avLst/>
              <a:gdLst>
                <a:gd name="T0" fmla="*/ 283 w 724"/>
                <a:gd name="T1" fmla="*/ 27 h 1074"/>
                <a:gd name="T2" fmla="*/ 351 w 724"/>
                <a:gd name="T3" fmla="*/ 64 h 1074"/>
                <a:gd name="T4" fmla="*/ 424 w 724"/>
                <a:gd name="T5" fmla="*/ 122 h 1074"/>
                <a:gd name="T6" fmla="*/ 522 w 724"/>
                <a:gd name="T7" fmla="*/ 231 h 1074"/>
                <a:gd name="T8" fmla="*/ 602 w 724"/>
                <a:gd name="T9" fmla="*/ 388 h 1074"/>
                <a:gd name="T10" fmla="*/ 648 w 724"/>
                <a:gd name="T11" fmla="*/ 547 h 1074"/>
                <a:gd name="T12" fmla="*/ 689 w 724"/>
                <a:gd name="T13" fmla="*/ 646 h 1074"/>
                <a:gd name="T14" fmla="*/ 713 w 724"/>
                <a:gd name="T15" fmla="*/ 819 h 1074"/>
                <a:gd name="T16" fmla="*/ 668 w 724"/>
                <a:gd name="T17" fmla="*/ 1001 h 1074"/>
                <a:gd name="T18" fmla="*/ 570 w 724"/>
                <a:gd name="T19" fmla="*/ 1050 h 1074"/>
                <a:gd name="T20" fmla="*/ 485 w 724"/>
                <a:gd name="T21" fmla="*/ 1067 h 1074"/>
                <a:gd name="T22" fmla="*/ 351 w 724"/>
                <a:gd name="T23" fmla="*/ 1044 h 1074"/>
                <a:gd name="T24" fmla="*/ 252 w 724"/>
                <a:gd name="T25" fmla="*/ 979 h 1074"/>
                <a:gd name="T26" fmla="*/ 198 w 724"/>
                <a:gd name="T27" fmla="*/ 908 h 1074"/>
                <a:gd name="T28" fmla="*/ 170 w 724"/>
                <a:gd name="T29" fmla="*/ 831 h 1074"/>
                <a:gd name="T30" fmla="*/ 138 w 724"/>
                <a:gd name="T31" fmla="*/ 738 h 1074"/>
                <a:gd name="T32" fmla="*/ 75 w 724"/>
                <a:gd name="T33" fmla="*/ 667 h 1074"/>
                <a:gd name="T34" fmla="*/ 29 w 724"/>
                <a:gd name="T35" fmla="*/ 584 h 1074"/>
                <a:gd name="T36" fmla="*/ 9 w 724"/>
                <a:gd name="T37" fmla="*/ 507 h 1074"/>
                <a:gd name="T38" fmla="*/ 2 w 724"/>
                <a:gd name="T39" fmla="*/ 433 h 1074"/>
                <a:gd name="T40" fmla="*/ 0 w 724"/>
                <a:gd name="T41" fmla="*/ 334 h 1074"/>
                <a:gd name="T42" fmla="*/ 11 w 724"/>
                <a:gd name="T43" fmla="*/ 223 h 1074"/>
                <a:gd name="T44" fmla="*/ 29 w 724"/>
                <a:gd name="T45" fmla="*/ 135 h 1074"/>
                <a:gd name="T46" fmla="*/ 79 w 724"/>
                <a:gd name="T47" fmla="*/ 54 h 1074"/>
                <a:gd name="T48" fmla="*/ 120 w 724"/>
                <a:gd name="T49" fmla="*/ 15 h 1074"/>
                <a:gd name="T50" fmla="*/ 175 w 724"/>
                <a:gd name="T51" fmla="*/ 1 h 1074"/>
                <a:gd name="T52" fmla="*/ 283 w 724"/>
                <a:gd name="T53" fmla="*/ 27 h 10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4"/>
                <a:gd name="T82" fmla="*/ 0 h 1074"/>
                <a:gd name="T83" fmla="*/ 724 w 724"/>
                <a:gd name="T84" fmla="*/ 1074 h 107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4" h="1074">
                  <a:moveTo>
                    <a:pt x="283" y="27"/>
                  </a:moveTo>
                  <a:cubicBezTo>
                    <a:pt x="312" y="39"/>
                    <a:pt x="327" y="48"/>
                    <a:pt x="351" y="64"/>
                  </a:cubicBezTo>
                  <a:cubicBezTo>
                    <a:pt x="376" y="80"/>
                    <a:pt x="395" y="94"/>
                    <a:pt x="424" y="122"/>
                  </a:cubicBezTo>
                  <a:cubicBezTo>
                    <a:pt x="464" y="156"/>
                    <a:pt x="500" y="206"/>
                    <a:pt x="522" y="231"/>
                  </a:cubicBezTo>
                  <a:cubicBezTo>
                    <a:pt x="551" y="276"/>
                    <a:pt x="581" y="337"/>
                    <a:pt x="602" y="388"/>
                  </a:cubicBezTo>
                  <a:cubicBezTo>
                    <a:pt x="625" y="431"/>
                    <a:pt x="628" y="499"/>
                    <a:pt x="648" y="547"/>
                  </a:cubicBezTo>
                  <a:cubicBezTo>
                    <a:pt x="662" y="590"/>
                    <a:pt x="680" y="616"/>
                    <a:pt x="689" y="646"/>
                  </a:cubicBezTo>
                  <a:cubicBezTo>
                    <a:pt x="700" y="692"/>
                    <a:pt x="716" y="760"/>
                    <a:pt x="713" y="819"/>
                  </a:cubicBezTo>
                  <a:cubicBezTo>
                    <a:pt x="713" y="862"/>
                    <a:pt x="724" y="969"/>
                    <a:pt x="668" y="1001"/>
                  </a:cubicBezTo>
                  <a:cubicBezTo>
                    <a:pt x="645" y="1028"/>
                    <a:pt x="616" y="1037"/>
                    <a:pt x="570" y="1050"/>
                  </a:cubicBezTo>
                  <a:cubicBezTo>
                    <a:pt x="540" y="1055"/>
                    <a:pt x="506" y="1065"/>
                    <a:pt x="485" y="1067"/>
                  </a:cubicBezTo>
                  <a:cubicBezTo>
                    <a:pt x="432" y="1074"/>
                    <a:pt x="402" y="1061"/>
                    <a:pt x="351" y="1044"/>
                  </a:cubicBezTo>
                  <a:cubicBezTo>
                    <a:pt x="306" y="1031"/>
                    <a:pt x="277" y="1001"/>
                    <a:pt x="252" y="979"/>
                  </a:cubicBezTo>
                  <a:cubicBezTo>
                    <a:pt x="228" y="957"/>
                    <a:pt x="216" y="932"/>
                    <a:pt x="198" y="908"/>
                  </a:cubicBezTo>
                  <a:cubicBezTo>
                    <a:pt x="183" y="884"/>
                    <a:pt x="178" y="853"/>
                    <a:pt x="170" y="831"/>
                  </a:cubicBezTo>
                  <a:cubicBezTo>
                    <a:pt x="160" y="803"/>
                    <a:pt x="148" y="769"/>
                    <a:pt x="138" y="738"/>
                  </a:cubicBezTo>
                  <a:cubicBezTo>
                    <a:pt x="128" y="716"/>
                    <a:pt x="94" y="683"/>
                    <a:pt x="75" y="667"/>
                  </a:cubicBezTo>
                  <a:cubicBezTo>
                    <a:pt x="58" y="640"/>
                    <a:pt x="40" y="611"/>
                    <a:pt x="29" y="584"/>
                  </a:cubicBezTo>
                  <a:cubicBezTo>
                    <a:pt x="18" y="557"/>
                    <a:pt x="14" y="532"/>
                    <a:pt x="9" y="507"/>
                  </a:cubicBezTo>
                  <a:cubicBezTo>
                    <a:pt x="5" y="482"/>
                    <a:pt x="3" y="461"/>
                    <a:pt x="2" y="433"/>
                  </a:cubicBezTo>
                  <a:cubicBezTo>
                    <a:pt x="0" y="396"/>
                    <a:pt x="0" y="369"/>
                    <a:pt x="0" y="334"/>
                  </a:cubicBezTo>
                  <a:cubicBezTo>
                    <a:pt x="2" y="298"/>
                    <a:pt x="6" y="255"/>
                    <a:pt x="11" y="223"/>
                  </a:cubicBezTo>
                  <a:cubicBezTo>
                    <a:pt x="11" y="214"/>
                    <a:pt x="23" y="152"/>
                    <a:pt x="29" y="135"/>
                  </a:cubicBezTo>
                  <a:cubicBezTo>
                    <a:pt x="46" y="100"/>
                    <a:pt x="62" y="76"/>
                    <a:pt x="79" y="54"/>
                  </a:cubicBezTo>
                  <a:cubicBezTo>
                    <a:pt x="96" y="36"/>
                    <a:pt x="105" y="24"/>
                    <a:pt x="120" y="15"/>
                  </a:cubicBezTo>
                  <a:cubicBezTo>
                    <a:pt x="136" y="6"/>
                    <a:pt x="147" y="0"/>
                    <a:pt x="175" y="1"/>
                  </a:cubicBezTo>
                  <a:cubicBezTo>
                    <a:pt x="213" y="6"/>
                    <a:pt x="237" y="8"/>
                    <a:pt x="283" y="27"/>
                  </a:cubicBezTo>
                  <a:close/>
                </a:path>
              </a:pathLst>
            </a:custGeom>
            <a:noFill/>
            <a:ln w="12700" cmpd="sng">
              <a:solidFill>
                <a:srgbClr val="FF3300"/>
              </a:solidFill>
              <a:round/>
              <a:headEnd/>
              <a:tailEnd/>
            </a:ln>
          </p:spPr>
          <p:txBody>
            <a:bodyPr/>
            <a:lstStyle/>
            <a:p>
              <a:endParaRPr lang="es-ES"/>
            </a:p>
          </p:txBody>
        </p:sp>
        <p:sp>
          <p:nvSpPr>
            <p:cNvPr id="18454" name="Freeform 25"/>
            <p:cNvSpPr>
              <a:spLocks/>
            </p:cNvSpPr>
            <p:nvPr/>
          </p:nvSpPr>
          <p:spPr bwMode="auto">
            <a:xfrm>
              <a:off x="2113" y="4197"/>
              <a:ext cx="59" cy="46"/>
            </a:xfrm>
            <a:custGeom>
              <a:avLst/>
              <a:gdLst>
                <a:gd name="T0" fmla="*/ 41 w 39"/>
                <a:gd name="T1" fmla="*/ 0 h 31"/>
                <a:gd name="T2" fmla="*/ 0 w 39"/>
                <a:gd name="T3" fmla="*/ 36 h 31"/>
                <a:gd name="T4" fmla="*/ 64 w 39"/>
                <a:gd name="T5" fmla="*/ 53 h 31"/>
                <a:gd name="T6" fmla="*/ 41 w 39"/>
                <a:gd name="T7" fmla="*/ 0 h 31"/>
                <a:gd name="T8" fmla="*/ 0 60000 65536"/>
                <a:gd name="T9" fmla="*/ 0 60000 65536"/>
                <a:gd name="T10" fmla="*/ 0 60000 65536"/>
                <a:gd name="T11" fmla="*/ 0 60000 65536"/>
                <a:gd name="T12" fmla="*/ 0 w 39"/>
                <a:gd name="T13" fmla="*/ 0 h 31"/>
                <a:gd name="T14" fmla="*/ 39 w 39"/>
                <a:gd name="T15" fmla="*/ 31 h 31"/>
              </a:gdLst>
              <a:ahLst/>
              <a:cxnLst>
                <a:cxn ang="T8">
                  <a:pos x="T0" y="T1"/>
                </a:cxn>
                <a:cxn ang="T9">
                  <a:pos x="T2" y="T3"/>
                </a:cxn>
                <a:cxn ang="T10">
                  <a:pos x="T4" y="T5"/>
                </a:cxn>
                <a:cxn ang="T11">
                  <a:pos x="T6" y="T7"/>
                </a:cxn>
              </a:cxnLst>
              <a:rect l="T12" t="T13" r="T14" b="T15"/>
              <a:pathLst>
                <a:path w="39" h="31">
                  <a:moveTo>
                    <a:pt x="18" y="0"/>
                  </a:moveTo>
                  <a:cubicBezTo>
                    <a:pt x="5" y="4"/>
                    <a:pt x="4" y="4"/>
                    <a:pt x="0" y="16"/>
                  </a:cubicBezTo>
                  <a:cubicBezTo>
                    <a:pt x="5" y="31"/>
                    <a:pt x="13" y="26"/>
                    <a:pt x="28" y="24"/>
                  </a:cubicBezTo>
                  <a:cubicBezTo>
                    <a:pt x="37" y="10"/>
                    <a:pt x="39" y="0"/>
                    <a:pt x="18" y="0"/>
                  </a:cubicBezTo>
                  <a:close/>
                </a:path>
              </a:pathLst>
            </a:custGeom>
            <a:noFill/>
            <a:ln w="12700" cmpd="sng">
              <a:solidFill>
                <a:srgbClr val="FF3300"/>
              </a:solidFill>
              <a:round/>
              <a:headEnd/>
              <a:tailEnd/>
            </a:ln>
          </p:spPr>
          <p:txBody>
            <a:bodyPr/>
            <a:lstStyle/>
            <a:p>
              <a:endParaRPr lang="es-ES"/>
            </a:p>
          </p:txBody>
        </p:sp>
        <p:sp>
          <p:nvSpPr>
            <p:cNvPr id="18455" name="Freeform 26"/>
            <p:cNvSpPr>
              <a:spLocks/>
            </p:cNvSpPr>
            <p:nvPr/>
          </p:nvSpPr>
          <p:spPr bwMode="auto">
            <a:xfrm>
              <a:off x="926" y="4182"/>
              <a:ext cx="1164" cy="188"/>
            </a:xfrm>
            <a:custGeom>
              <a:avLst/>
              <a:gdLst>
                <a:gd name="T0" fmla="*/ 0 w 765"/>
                <a:gd name="T1" fmla="*/ 215 h 127"/>
                <a:gd name="T2" fmla="*/ 61 w 765"/>
                <a:gd name="T3" fmla="*/ 272 h 127"/>
                <a:gd name="T4" fmla="*/ 208 w 765"/>
                <a:gd name="T5" fmla="*/ 252 h 127"/>
                <a:gd name="T6" fmla="*/ 374 w 765"/>
                <a:gd name="T7" fmla="*/ 173 h 127"/>
                <a:gd name="T8" fmla="*/ 586 w 765"/>
                <a:gd name="T9" fmla="*/ 104 h 127"/>
                <a:gd name="T10" fmla="*/ 799 w 765"/>
                <a:gd name="T11" fmla="*/ 110 h 127"/>
                <a:gd name="T12" fmla="*/ 1004 w 765"/>
                <a:gd name="T13" fmla="*/ 173 h 127"/>
                <a:gd name="T14" fmla="*/ 1111 w 765"/>
                <a:gd name="T15" fmla="*/ 173 h 127"/>
                <a:gd name="T16" fmla="*/ 1319 w 765"/>
                <a:gd name="T17" fmla="*/ 74 h 127"/>
                <a:gd name="T18" fmla="*/ 1537 w 765"/>
                <a:gd name="T19" fmla="*/ 4 h 127"/>
                <a:gd name="T20" fmla="*/ 1771 w 765"/>
                <a:gd name="T21" fmla="*/ 49 h 1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65"/>
                <a:gd name="T34" fmla="*/ 0 h 127"/>
                <a:gd name="T35" fmla="*/ 765 w 765"/>
                <a:gd name="T36" fmla="*/ 127 h 1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65" h="127">
                  <a:moveTo>
                    <a:pt x="0" y="98"/>
                  </a:moveTo>
                  <a:cubicBezTo>
                    <a:pt x="4" y="102"/>
                    <a:pt x="11" y="121"/>
                    <a:pt x="26" y="124"/>
                  </a:cubicBezTo>
                  <a:cubicBezTo>
                    <a:pt x="41" y="127"/>
                    <a:pt x="67" y="122"/>
                    <a:pt x="90" y="115"/>
                  </a:cubicBezTo>
                  <a:cubicBezTo>
                    <a:pt x="113" y="108"/>
                    <a:pt x="135" y="90"/>
                    <a:pt x="162" y="79"/>
                  </a:cubicBezTo>
                  <a:cubicBezTo>
                    <a:pt x="189" y="68"/>
                    <a:pt x="223" y="52"/>
                    <a:pt x="253" y="47"/>
                  </a:cubicBezTo>
                  <a:cubicBezTo>
                    <a:pt x="283" y="42"/>
                    <a:pt x="315" y="45"/>
                    <a:pt x="345" y="50"/>
                  </a:cubicBezTo>
                  <a:cubicBezTo>
                    <a:pt x="375" y="55"/>
                    <a:pt x="412" y="74"/>
                    <a:pt x="434" y="79"/>
                  </a:cubicBezTo>
                  <a:cubicBezTo>
                    <a:pt x="456" y="84"/>
                    <a:pt x="457" y="86"/>
                    <a:pt x="480" y="79"/>
                  </a:cubicBezTo>
                  <a:cubicBezTo>
                    <a:pt x="503" y="72"/>
                    <a:pt x="539" y="47"/>
                    <a:pt x="570" y="34"/>
                  </a:cubicBezTo>
                  <a:cubicBezTo>
                    <a:pt x="601" y="21"/>
                    <a:pt x="632" y="4"/>
                    <a:pt x="664" y="2"/>
                  </a:cubicBezTo>
                  <a:cubicBezTo>
                    <a:pt x="696" y="0"/>
                    <a:pt x="744" y="18"/>
                    <a:pt x="765" y="22"/>
                  </a:cubicBezTo>
                </a:path>
              </a:pathLst>
            </a:custGeom>
            <a:noFill/>
            <a:ln w="12700" cmpd="sng">
              <a:solidFill>
                <a:srgbClr val="33CC33"/>
              </a:solidFill>
              <a:round/>
              <a:headEnd type="oval" w="med" len="med"/>
              <a:tailEnd type="diamond" w="sm" len="sm"/>
            </a:ln>
          </p:spPr>
          <p:txBody>
            <a:bodyPr/>
            <a:lstStyle/>
            <a:p>
              <a:endParaRPr lang="es-ES"/>
            </a:p>
          </p:txBody>
        </p:sp>
        <p:sp>
          <p:nvSpPr>
            <p:cNvPr id="18456" name="Freeform 27"/>
            <p:cNvSpPr>
              <a:spLocks/>
            </p:cNvSpPr>
            <p:nvPr/>
          </p:nvSpPr>
          <p:spPr bwMode="auto">
            <a:xfrm>
              <a:off x="2107" y="3421"/>
              <a:ext cx="176" cy="763"/>
            </a:xfrm>
            <a:custGeom>
              <a:avLst/>
              <a:gdLst>
                <a:gd name="T0" fmla="*/ 44 w 116"/>
                <a:gd name="T1" fmla="*/ 1130 h 515"/>
                <a:gd name="T2" fmla="*/ 17 w 116"/>
                <a:gd name="T3" fmla="*/ 1012 h 515"/>
                <a:gd name="T4" fmla="*/ 5 w 116"/>
                <a:gd name="T5" fmla="*/ 902 h 515"/>
                <a:gd name="T6" fmla="*/ 49 w 116"/>
                <a:gd name="T7" fmla="*/ 803 h 515"/>
                <a:gd name="T8" fmla="*/ 71 w 116"/>
                <a:gd name="T9" fmla="*/ 665 h 515"/>
                <a:gd name="T10" fmla="*/ 155 w 116"/>
                <a:gd name="T11" fmla="*/ 505 h 515"/>
                <a:gd name="T12" fmla="*/ 155 w 116"/>
                <a:gd name="T13" fmla="*/ 206 h 515"/>
                <a:gd name="T14" fmla="*/ 267 w 116"/>
                <a:gd name="T15" fmla="*/ 0 h 515"/>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515"/>
                <a:gd name="T26" fmla="*/ 116 w 116"/>
                <a:gd name="T27" fmla="*/ 515 h 5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515">
                  <a:moveTo>
                    <a:pt x="19" y="515"/>
                  </a:moveTo>
                  <a:cubicBezTo>
                    <a:pt x="17" y="506"/>
                    <a:pt x="10" y="478"/>
                    <a:pt x="7" y="461"/>
                  </a:cubicBezTo>
                  <a:cubicBezTo>
                    <a:pt x="4" y="444"/>
                    <a:pt x="0" y="427"/>
                    <a:pt x="2" y="411"/>
                  </a:cubicBezTo>
                  <a:cubicBezTo>
                    <a:pt x="4" y="395"/>
                    <a:pt x="16" y="384"/>
                    <a:pt x="21" y="366"/>
                  </a:cubicBezTo>
                  <a:cubicBezTo>
                    <a:pt x="26" y="348"/>
                    <a:pt x="23" y="326"/>
                    <a:pt x="31" y="303"/>
                  </a:cubicBezTo>
                  <a:cubicBezTo>
                    <a:pt x="39" y="280"/>
                    <a:pt x="61" y="265"/>
                    <a:pt x="67" y="230"/>
                  </a:cubicBezTo>
                  <a:cubicBezTo>
                    <a:pt x="73" y="195"/>
                    <a:pt x="59" y="132"/>
                    <a:pt x="67" y="94"/>
                  </a:cubicBezTo>
                  <a:cubicBezTo>
                    <a:pt x="75" y="56"/>
                    <a:pt x="106" y="20"/>
                    <a:pt x="116" y="0"/>
                  </a:cubicBezTo>
                </a:path>
              </a:pathLst>
            </a:custGeom>
            <a:noFill/>
            <a:ln w="12700" cap="flat" cmpd="sng">
              <a:solidFill>
                <a:srgbClr val="CC3399"/>
              </a:solidFill>
              <a:prstDash val="lgDashDotDot"/>
              <a:round/>
              <a:headEnd type="oval" w="sm" len="sm"/>
              <a:tailEnd type="diamond" w="sm" len="sm"/>
            </a:ln>
          </p:spPr>
          <p:txBody>
            <a:bodyPr/>
            <a:lstStyle/>
            <a:p>
              <a:endParaRPr lang="es-ES"/>
            </a:p>
          </p:txBody>
        </p:sp>
        <p:sp>
          <p:nvSpPr>
            <p:cNvPr id="18457" name="Freeform 28"/>
            <p:cNvSpPr>
              <a:spLocks/>
            </p:cNvSpPr>
            <p:nvPr/>
          </p:nvSpPr>
          <p:spPr bwMode="auto">
            <a:xfrm>
              <a:off x="3804" y="4187"/>
              <a:ext cx="59" cy="46"/>
            </a:xfrm>
            <a:custGeom>
              <a:avLst/>
              <a:gdLst>
                <a:gd name="T0" fmla="*/ 41 w 39"/>
                <a:gd name="T1" fmla="*/ 0 h 31"/>
                <a:gd name="T2" fmla="*/ 0 w 39"/>
                <a:gd name="T3" fmla="*/ 36 h 31"/>
                <a:gd name="T4" fmla="*/ 64 w 39"/>
                <a:gd name="T5" fmla="*/ 53 h 31"/>
                <a:gd name="T6" fmla="*/ 41 w 39"/>
                <a:gd name="T7" fmla="*/ 0 h 31"/>
                <a:gd name="T8" fmla="*/ 0 60000 65536"/>
                <a:gd name="T9" fmla="*/ 0 60000 65536"/>
                <a:gd name="T10" fmla="*/ 0 60000 65536"/>
                <a:gd name="T11" fmla="*/ 0 60000 65536"/>
                <a:gd name="T12" fmla="*/ 0 w 39"/>
                <a:gd name="T13" fmla="*/ 0 h 31"/>
                <a:gd name="T14" fmla="*/ 39 w 39"/>
                <a:gd name="T15" fmla="*/ 31 h 31"/>
              </a:gdLst>
              <a:ahLst/>
              <a:cxnLst>
                <a:cxn ang="T8">
                  <a:pos x="T0" y="T1"/>
                </a:cxn>
                <a:cxn ang="T9">
                  <a:pos x="T2" y="T3"/>
                </a:cxn>
                <a:cxn ang="T10">
                  <a:pos x="T4" y="T5"/>
                </a:cxn>
                <a:cxn ang="T11">
                  <a:pos x="T6" y="T7"/>
                </a:cxn>
              </a:cxnLst>
              <a:rect l="T12" t="T13" r="T14" b="T15"/>
              <a:pathLst>
                <a:path w="39" h="31">
                  <a:moveTo>
                    <a:pt x="18" y="0"/>
                  </a:moveTo>
                  <a:cubicBezTo>
                    <a:pt x="5" y="4"/>
                    <a:pt x="4" y="4"/>
                    <a:pt x="0" y="16"/>
                  </a:cubicBezTo>
                  <a:cubicBezTo>
                    <a:pt x="5" y="31"/>
                    <a:pt x="13" y="26"/>
                    <a:pt x="28" y="24"/>
                  </a:cubicBezTo>
                  <a:cubicBezTo>
                    <a:pt x="37" y="10"/>
                    <a:pt x="39" y="0"/>
                    <a:pt x="18" y="0"/>
                  </a:cubicBezTo>
                  <a:close/>
                </a:path>
              </a:pathLst>
            </a:custGeom>
            <a:noFill/>
            <a:ln w="12700" cmpd="sng">
              <a:solidFill>
                <a:srgbClr val="FF3300"/>
              </a:solidFill>
              <a:round/>
              <a:headEnd/>
              <a:tailEnd/>
            </a:ln>
          </p:spPr>
          <p:txBody>
            <a:bodyPr/>
            <a:lstStyle/>
            <a:p>
              <a:endParaRPr lang="es-ES"/>
            </a:p>
          </p:txBody>
        </p:sp>
      </p:grpSp>
      <p:sp>
        <p:nvSpPr>
          <p:cNvPr id="27" name="26 CuadroTexto"/>
          <p:cNvSpPr txBox="1"/>
          <p:nvPr/>
        </p:nvSpPr>
        <p:spPr>
          <a:xfrm>
            <a:off x="7524328" y="404664"/>
            <a:ext cx="1440160" cy="738664"/>
          </a:xfrm>
          <a:prstGeom prst="rect">
            <a:avLst/>
          </a:prstGeom>
          <a:noFill/>
        </p:spPr>
        <p:txBody>
          <a:bodyPr wrap="square" rtlCol="0">
            <a:spAutoFit/>
          </a:bodyPr>
          <a:lstStyle/>
          <a:p>
            <a:r>
              <a:rPr lang="es-GT" sz="1400" dirty="0" smtClean="0"/>
              <a:t>¿Puedes Identificar cada estructura?</a:t>
            </a:r>
            <a:endParaRPr lang="es-ES" sz="1400" dirty="0"/>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6"/>
          <p:cNvGrpSpPr>
            <a:grpSpLocks/>
          </p:cNvGrpSpPr>
          <p:nvPr/>
        </p:nvGrpSpPr>
        <p:grpSpPr bwMode="auto">
          <a:xfrm>
            <a:off x="71438" y="91722"/>
            <a:ext cx="5580682" cy="6720921"/>
            <a:chOff x="22" y="91"/>
            <a:chExt cx="3696" cy="6668"/>
          </a:xfrm>
        </p:grpSpPr>
        <p:pic>
          <p:nvPicPr>
            <p:cNvPr id="20485" name="Picture 5" descr="Dsc00414"/>
            <p:cNvPicPr>
              <a:picLocks noChangeAspect="1" noChangeArrowheads="1"/>
            </p:cNvPicPr>
            <p:nvPr/>
          </p:nvPicPr>
          <p:blipFill>
            <a:blip r:embed="rId2" cstate="print">
              <a:grayscl/>
            </a:blip>
            <a:srcRect l="10405" r="12286" b="3053"/>
            <a:stretch>
              <a:fillRect/>
            </a:stretch>
          </p:blipFill>
          <p:spPr bwMode="auto">
            <a:xfrm>
              <a:off x="22" y="91"/>
              <a:ext cx="3696" cy="3288"/>
            </a:xfrm>
            <a:prstGeom prst="rect">
              <a:avLst/>
            </a:prstGeom>
            <a:noFill/>
            <a:ln w="9525">
              <a:solidFill>
                <a:srgbClr val="000000"/>
              </a:solidFill>
              <a:miter lim="800000"/>
              <a:headEnd/>
              <a:tailEnd/>
            </a:ln>
          </p:spPr>
        </p:pic>
        <p:sp>
          <p:nvSpPr>
            <p:cNvPr id="20486" name="Freeform 6"/>
            <p:cNvSpPr>
              <a:spLocks/>
            </p:cNvSpPr>
            <p:nvPr/>
          </p:nvSpPr>
          <p:spPr bwMode="auto">
            <a:xfrm>
              <a:off x="1477" y="1444"/>
              <a:ext cx="163" cy="175"/>
            </a:xfrm>
            <a:custGeom>
              <a:avLst/>
              <a:gdLst>
                <a:gd name="T0" fmla="*/ 212 w 120"/>
                <a:gd name="T1" fmla="*/ 126 h 136"/>
                <a:gd name="T2" fmla="*/ 148 w 120"/>
                <a:gd name="T3" fmla="*/ 40 h 136"/>
                <a:gd name="T4" fmla="*/ 73 w 120"/>
                <a:gd name="T5" fmla="*/ 0 h 136"/>
                <a:gd name="T6" fmla="*/ 20 w 120"/>
                <a:gd name="T7" fmla="*/ 22 h 136"/>
                <a:gd name="T8" fmla="*/ 19 w 120"/>
                <a:gd name="T9" fmla="*/ 94 h 136"/>
                <a:gd name="T10" fmla="*/ 53 w 120"/>
                <a:gd name="T11" fmla="*/ 149 h 136"/>
                <a:gd name="T12" fmla="*/ 148 w 120"/>
                <a:gd name="T13" fmla="*/ 215 h 136"/>
                <a:gd name="T14" fmla="*/ 186 w 120"/>
                <a:gd name="T15" fmla="*/ 215 h 136"/>
                <a:gd name="T16" fmla="*/ 215 w 120"/>
                <a:gd name="T17" fmla="*/ 189 h 136"/>
                <a:gd name="T18" fmla="*/ 212 w 120"/>
                <a:gd name="T19" fmla="*/ 126 h 1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36"/>
                <a:gd name="T32" fmla="*/ 120 w 120"/>
                <a:gd name="T33" fmla="*/ 136 h 1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36">
                  <a:moveTo>
                    <a:pt x="115" y="76"/>
                  </a:moveTo>
                  <a:cubicBezTo>
                    <a:pt x="112" y="59"/>
                    <a:pt x="93" y="34"/>
                    <a:pt x="80" y="24"/>
                  </a:cubicBezTo>
                  <a:cubicBezTo>
                    <a:pt x="67" y="11"/>
                    <a:pt x="55" y="4"/>
                    <a:pt x="40" y="0"/>
                  </a:cubicBezTo>
                  <a:cubicBezTo>
                    <a:pt x="15" y="6"/>
                    <a:pt x="26" y="0"/>
                    <a:pt x="11" y="13"/>
                  </a:cubicBezTo>
                  <a:cubicBezTo>
                    <a:pt x="5" y="27"/>
                    <a:pt x="0" y="39"/>
                    <a:pt x="10" y="57"/>
                  </a:cubicBezTo>
                  <a:cubicBezTo>
                    <a:pt x="20" y="75"/>
                    <a:pt x="14" y="69"/>
                    <a:pt x="29" y="90"/>
                  </a:cubicBezTo>
                  <a:cubicBezTo>
                    <a:pt x="44" y="111"/>
                    <a:pt x="65" y="126"/>
                    <a:pt x="80" y="130"/>
                  </a:cubicBezTo>
                  <a:cubicBezTo>
                    <a:pt x="92" y="136"/>
                    <a:pt x="95" y="133"/>
                    <a:pt x="101" y="130"/>
                  </a:cubicBezTo>
                  <a:cubicBezTo>
                    <a:pt x="107" y="127"/>
                    <a:pt x="114" y="123"/>
                    <a:pt x="116" y="114"/>
                  </a:cubicBezTo>
                  <a:cubicBezTo>
                    <a:pt x="116" y="99"/>
                    <a:pt x="120" y="90"/>
                    <a:pt x="115" y="76"/>
                  </a:cubicBezTo>
                  <a:close/>
                </a:path>
              </a:pathLst>
            </a:custGeom>
            <a:noFill/>
            <a:ln w="12700" cmpd="sng">
              <a:solidFill>
                <a:srgbClr val="FF3300"/>
              </a:solidFill>
              <a:round/>
              <a:headEnd/>
              <a:tailEnd/>
            </a:ln>
          </p:spPr>
          <p:txBody>
            <a:bodyPr/>
            <a:lstStyle/>
            <a:p>
              <a:endParaRPr lang="es-ES"/>
            </a:p>
          </p:txBody>
        </p:sp>
        <p:sp>
          <p:nvSpPr>
            <p:cNvPr id="20487" name="Freeform 7"/>
            <p:cNvSpPr>
              <a:spLocks/>
            </p:cNvSpPr>
            <p:nvPr/>
          </p:nvSpPr>
          <p:spPr bwMode="auto">
            <a:xfrm>
              <a:off x="2106" y="1462"/>
              <a:ext cx="202" cy="187"/>
            </a:xfrm>
            <a:custGeom>
              <a:avLst/>
              <a:gdLst>
                <a:gd name="T0" fmla="*/ 165 w 149"/>
                <a:gd name="T1" fmla="*/ 23 h 146"/>
                <a:gd name="T2" fmla="*/ 62 w 149"/>
                <a:gd name="T3" fmla="*/ 106 h 146"/>
                <a:gd name="T4" fmla="*/ 11 w 149"/>
                <a:gd name="T5" fmla="*/ 195 h 146"/>
                <a:gd name="T6" fmla="*/ 79 w 149"/>
                <a:gd name="T7" fmla="*/ 240 h 146"/>
                <a:gd name="T8" fmla="*/ 195 w 149"/>
                <a:gd name="T9" fmla="*/ 200 h 146"/>
                <a:gd name="T10" fmla="*/ 262 w 149"/>
                <a:gd name="T11" fmla="*/ 101 h 146"/>
                <a:gd name="T12" fmla="*/ 228 w 149"/>
                <a:gd name="T13" fmla="*/ 12 h 146"/>
                <a:gd name="T14" fmla="*/ 165 w 149"/>
                <a:gd name="T15" fmla="*/ 23 h 146"/>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46"/>
                <a:gd name="T26" fmla="*/ 149 w 149"/>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46">
                  <a:moveTo>
                    <a:pt x="90" y="14"/>
                  </a:moveTo>
                  <a:cubicBezTo>
                    <a:pt x="74" y="22"/>
                    <a:pt x="48" y="50"/>
                    <a:pt x="34" y="65"/>
                  </a:cubicBezTo>
                  <a:cubicBezTo>
                    <a:pt x="28" y="74"/>
                    <a:pt x="0" y="101"/>
                    <a:pt x="6" y="119"/>
                  </a:cubicBezTo>
                  <a:cubicBezTo>
                    <a:pt x="12" y="137"/>
                    <a:pt x="22" y="142"/>
                    <a:pt x="43" y="146"/>
                  </a:cubicBezTo>
                  <a:cubicBezTo>
                    <a:pt x="87" y="136"/>
                    <a:pt x="77" y="139"/>
                    <a:pt x="106" y="122"/>
                  </a:cubicBezTo>
                  <a:cubicBezTo>
                    <a:pt x="124" y="104"/>
                    <a:pt x="134" y="82"/>
                    <a:pt x="142" y="62"/>
                  </a:cubicBezTo>
                  <a:cubicBezTo>
                    <a:pt x="145" y="40"/>
                    <a:pt x="149" y="11"/>
                    <a:pt x="124" y="7"/>
                  </a:cubicBezTo>
                  <a:cubicBezTo>
                    <a:pt x="114" y="0"/>
                    <a:pt x="106" y="6"/>
                    <a:pt x="90" y="14"/>
                  </a:cubicBezTo>
                  <a:close/>
                </a:path>
              </a:pathLst>
            </a:custGeom>
            <a:noFill/>
            <a:ln w="12700" cmpd="sng">
              <a:solidFill>
                <a:srgbClr val="FF3300"/>
              </a:solidFill>
              <a:round/>
              <a:headEnd/>
              <a:tailEnd/>
            </a:ln>
          </p:spPr>
          <p:txBody>
            <a:bodyPr/>
            <a:lstStyle/>
            <a:p>
              <a:endParaRPr lang="es-ES"/>
            </a:p>
          </p:txBody>
        </p:sp>
        <p:sp>
          <p:nvSpPr>
            <p:cNvPr id="20488" name="Freeform 8"/>
            <p:cNvSpPr>
              <a:spLocks/>
            </p:cNvSpPr>
            <p:nvPr/>
          </p:nvSpPr>
          <p:spPr bwMode="auto">
            <a:xfrm>
              <a:off x="2273" y="1701"/>
              <a:ext cx="352" cy="484"/>
            </a:xfrm>
            <a:custGeom>
              <a:avLst/>
              <a:gdLst>
                <a:gd name="T0" fmla="*/ 406 w 259"/>
                <a:gd name="T1" fmla="*/ 146 h 377"/>
                <a:gd name="T2" fmla="*/ 462 w 259"/>
                <a:gd name="T3" fmla="*/ 320 h 377"/>
                <a:gd name="T4" fmla="*/ 448 w 259"/>
                <a:gd name="T5" fmla="*/ 503 h 377"/>
                <a:gd name="T6" fmla="*/ 360 w 259"/>
                <a:gd name="T7" fmla="*/ 570 h 377"/>
                <a:gd name="T8" fmla="*/ 166 w 259"/>
                <a:gd name="T9" fmla="*/ 615 h 377"/>
                <a:gd name="T10" fmla="*/ 41 w 259"/>
                <a:gd name="T11" fmla="*/ 610 h 377"/>
                <a:gd name="T12" fmla="*/ 5 w 259"/>
                <a:gd name="T13" fmla="*/ 506 h 377"/>
                <a:gd name="T14" fmla="*/ 77 w 259"/>
                <a:gd name="T15" fmla="*/ 279 h 377"/>
                <a:gd name="T16" fmla="*/ 135 w 259"/>
                <a:gd name="T17" fmla="*/ 164 h 377"/>
                <a:gd name="T18" fmla="*/ 232 w 259"/>
                <a:gd name="T19" fmla="*/ 41 h 377"/>
                <a:gd name="T20" fmla="*/ 313 w 259"/>
                <a:gd name="T21" fmla="*/ 4 h 377"/>
                <a:gd name="T22" fmla="*/ 406 w 259"/>
                <a:gd name="T23" fmla="*/ 146 h 3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9"/>
                <a:gd name="T37" fmla="*/ 0 h 377"/>
                <a:gd name="T38" fmla="*/ 259 w 259"/>
                <a:gd name="T39" fmla="*/ 377 h 3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9" h="377">
                  <a:moveTo>
                    <a:pt x="220" y="89"/>
                  </a:moveTo>
                  <a:cubicBezTo>
                    <a:pt x="229" y="114"/>
                    <a:pt x="243" y="148"/>
                    <a:pt x="250" y="194"/>
                  </a:cubicBezTo>
                  <a:cubicBezTo>
                    <a:pt x="257" y="240"/>
                    <a:pt x="259" y="266"/>
                    <a:pt x="243" y="305"/>
                  </a:cubicBezTo>
                  <a:cubicBezTo>
                    <a:pt x="232" y="328"/>
                    <a:pt x="215" y="342"/>
                    <a:pt x="195" y="346"/>
                  </a:cubicBezTo>
                  <a:cubicBezTo>
                    <a:pt x="170" y="357"/>
                    <a:pt x="119" y="369"/>
                    <a:pt x="90" y="373"/>
                  </a:cubicBezTo>
                  <a:cubicBezTo>
                    <a:pt x="67" y="377"/>
                    <a:pt x="37" y="373"/>
                    <a:pt x="22" y="370"/>
                  </a:cubicBezTo>
                  <a:cubicBezTo>
                    <a:pt x="8" y="359"/>
                    <a:pt x="0" y="340"/>
                    <a:pt x="3" y="307"/>
                  </a:cubicBezTo>
                  <a:cubicBezTo>
                    <a:pt x="6" y="274"/>
                    <a:pt x="30" y="204"/>
                    <a:pt x="42" y="169"/>
                  </a:cubicBezTo>
                  <a:cubicBezTo>
                    <a:pt x="55" y="137"/>
                    <a:pt x="60" y="122"/>
                    <a:pt x="73" y="100"/>
                  </a:cubicBezTo>
                  <a:cubicBezTo>
                    <a:pt x="87" y="76"/>
                    <a:pt x="110" y="41"/>
                    <a:pt x="126" y="25"/>
                  </a:cubicBezTo>
                  <a:cubicBezTo>
                    <a:pt x="138" y="15"/>
                    <a:pt x="155" y="0"/>
                    <a:pt x="169" y="2"/>
                  </a:cubicBezTo>
                  <a:cubicBezTo>
                    <a:pt x="185" y="13"/>
                    <a:pt x="207" y="57"/>
                    <a:pt x="220" y="89"/>
                  </a:cubicBezTo>
                  <a:close/>
                </a:path>
              </a:pathLst>
            </a:custGeom>
            <a:noFill/>
            <a:ln w="12700" cmpd="sng">
              <a:solidFill>
                <a:srgbClr val="FF3300"/>
              </a:solidFill>
              <a:round/>
              <a:headEnd/>
              <a:tailEnd/>
            </a:ln>
          </p:spPr>
          <p:txBody>
            <a:bodyPr/>
            <a:lstStyle/>
            <a:p>
              <a:endParaRPr lang="es-ES"/>
            </a:p>
          </p:txBody>
        </p:sp>
        <p:sp>
          <p:nvSpPr>
            <p:cNvPr id="20489" name="Freeform 9"/>
            <p:cNvSpPr>
              <a:spLocks/>
            </p:cNvSpPr>
            <p:nvPr/>
          </p:nvSpPr>
          <p:spPr bwMode="auto">
            <a:xfrm>
              <a:off x="2362" y="1852"/>
              <a:ext cx="144" cy="310"/>
            </a:xfrm>
            <a:custGeom>
              <a:avLst/>
              <a:gdLst>
                <a:gd name="T0" fmla="*/ 0 w 106"/>
                <a:gd name="T1" fmla="*/ 0 h 241"/>
                <a:gd name="T2" fmla="*/ 61 w 106"/>
                <a:gd name="T3" fmla="*/ 31 h 241"/>
                <a:gd name="T4" fmla="*/ 99 w 106"/>
                <a:gd name="T5" fmla="*/ 66 h 241"/>
                <a:gd name="T6" fmla="*/ 140 w 106"/>
                <a:gd name="T7" fmla="*/ 120 h 241"/>
                <a:gd name="T8" fmla="*/ 168 w 106"/>
                <a:gd name="T9" fmla="*/ 169 h 241"/>
                <a:gd name="T10" fmla="*/ 189 w 106"/>
                <a:gd name="T11" fmla="*/ 243 h 241"/>
                <a:gd name="T12" fmla="*/ 196 w 106"/>
                <a:gd name="T13" fmla="*/ 289 h 241"/>
                <a:gd name="T14" fmla="*/ 185 w 106"/>
                <a:gd name="T15" fmla="*/ 349 h 241"/>
                <a:gd name="T16" fmla="*/ 163 w 106"/>
                <a:gd name="T17" fmla="*/ 399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6"/>
                <a:gd name="T28" fmla="*/ 0 h 241"/>
                <a:gd name="T29" fmla="*/ 106 w 106"/>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6" h="241">
                  <a:moveTo>
                    <a:pt x="0" y="0"/>
                  </a:moveTo>
                  <a:cubicBezTo>
                    <a:pt x="9" y="5"/>
                    <a:pt x="26" y="12"/>
                    <a:pt x="33" y="19"/>
                  </a:cubicBezTo>
                  <a:cubicBezTo>
                    <a:pt x="42" y="27"/>
                    <a:pt x="48" y="32"/>
                    <a:pt x="54" y="40"/>
                  </a:cubicBezTo>
                  <a:cubicBezTo>
                    <a:pt x="61" y="49"/>
                    <a:pt x="70" y="62"/>
                    <a:pt x="76" y="72"/>
                  </a:cubicBezTo>
                  <a:cubicBezTo>
                    <a:pt x="82" y="81"/>
                    <a:pt x="87" y="93"/>
                    <a:pt x="91" y="102"/>
                  </a:cubicBezTo>
                  <a:cubicBezTo>
                    <a:pt x="96" y="115"/>
                    <a:pt x="100" y="127"/>
                    <a:pt x="102" y="147"/>
                  </a:cubicBezTo>
                  <a:cubicBezTo>
                    <a:pt x="104" y="159"/>
                    <a:pt x="106" y="164"/>
                    <a:pt x="106" y="175"/>
                  </a:cubicBezTo>
                  <a:cubicBezTo>
                    <a:pt x="106" y="186"/>
                    <a:pt x="103" y="200"/>
                    <a:pt x="100" y="211"/>
                  </a:cubicBezTo>
                  <a:cubicBezTo>
                    <a:pt x="99" y="220"/>
                    <a:pt x="91" y="232"/>
                    <a:pt x="88" y="241"/>
                  </a:cubicBezTo>
                </a:path>
              </a:pathLst>
            </a:custGeom>
            <a:noFill/>
            <a:ln w="12700" cmpd="sng">
              <a:solidFill>
                <a:srgbClr val="FF3300"/>
              </a:solidFill>
              <a:round/>
              <a:headEnd/>
              <a:tailEnd/>
            </a:ln>
          </p:spPr>
          <p:txBody>
            <a:bodyPr/>
            <a:lstStyle/>
            <a:p>
              <a:endParaRPr lang="es-ES"/>
            </a:p>
          </p:txBody>
        </p:sp>
        <p:sp>
          <p:nvSpPr>
            <p:cNvPr id="20490" name="Freeform 10"/>
            <p:cNvSpPr>
              <a:spLocks/>
            </p:cNvSpPr>
            <p:nvPr/>
          </p:nvSpPr>
          <p:spPr bwMode="auto">
            <a:xfrm>
              <a:off x="1181" y="1638"/>
              <a:ext cx="360" cy="528"/>
            </a:xfrm>
            <a:custGeom>
              <a:avLst/>
              <a:gdLst>
                <a:gd name="T0" fmla="*/ 24 w 265"/>
                <a:gd name="T1" fmla="*/ 221 h 411"/>
                <a:gd name="T2" fmla="*/ 0 w 265"/>
                <a:gd name="T3" fmla="*/ 400 h 411"/>
                <a:gd name="T4" fmla="*/ 56 w 265"/>
                <a:gd name="T5" fmla="*/ 555 h 411"/>
                <a:gd name="T6" fmla="*/ 171 w 265"/>
                <a:gd name="T7" fmla="*/ 622 h 411"/>
                <a:gd name="T8" fmla="*/ 344 w 265"/>
                <a:gd name="T9" fmla="*/ 673 h 411"/>
                <a:gd name="T10" fmla="*/ 417 w 265"/>
                <a:gd name="T11" fmla="*/ 663 h 411"/>
                <a:gd name="T12" fmla="*/ 467 w 265"/>
                <a:gd name="T13" fmla="*/ 604 h 411"/>
                <a:gd name="T14" fmla="*/ 488 w 265"/>
                <a:gd name="T15" fmla="*/ 518 h 411"/>
                <a:gd name="T16" fmla="*/ 459 w 265"/>
                <a:gd name="T17" fmla="*/ 375 h 411"/>
                <a:gd name="T18" fmla="*/ 365 w 265"/>
                <a:gd name="T19" fmla="*/ 197 h 411"/>
                <a:gd name="T20" fmla="*/ 262 w 265"/>
                <a:gd name="T21" fmla="*/ 80 h 411"/>
                <a:gd name="T22" fmla="*/ 168 w 265"/>
                <a:gd name="T23" fmla="*/ 5 h 411"/>
                <a:gd name="T24" fmla="*/ 111 w 265"/>
                <a:gd name="T25" fmla="*/ 42 h 411"/>
                <a:gd name="T26" fmla="*/ 61 w 265"/>
                <a:gd name="T27" fmla="*/ 122 h 411"/>
                <a:gd name="T28" fmla="*/ 24 w 265"/>
                <a:gd name="T29" fmla="*/ 221 h 4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5"/>
                <a:gd name="T46" fmla="*/ 0 h 411"/>
                <a:gd name="T47" fmla="*/ 265 w 265"/>
                <a:gd name="T48" fmla="*/ 411 h 4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5" h="411">
                  <a:moveTo>
                    <a:pt x="13" y="134"/>
                  </a:moveTo>
                  <a:cubicBezTo>
                    <a:pt x="5" y="165"/>
                    <a:pt x="1" y="206"/>
                    <a:pt x="0" y="242"/>
                  </a:cubicBezTo>
                  <a:cubicBezTo>
                    <a:pt x="4" y="311"/>
                    <a:pt x="0" y="309"/>
                    <a:pt x="30" y="336"/>
                  </a:cubicBezTo>
                  <a:cubicBezTo>
                    <a:pt x="45" y="355"/>
                    <a:pt x="76" y="368"/>
                    <a:pt x="93" y="377"/>
                  </a:cubicBezTo>
                  <a:cubicBezTo>
                    <a:pt x="119" y="389"/>
                    <a:pt x="164" y="402"/>
                    <a:pt x="186" y="408"/>
                  </a:cubicBezTo>
                  <a:cubicBezTo>
                    <a:pt x="208" y="411"/>
                    <a:pt x="215" y="409"/>
                    <a:pt x="226" y="402"/>
                  </a:cubicBezTo>
                  <a:cubicBezTo>
                    <a:pt x="237" y="395"/>
                    <a:pt x="247" y="381"/>
                    <a:pt x="253" y="366"/>
                  </a:cubicBezTo>
                  <a:cubicBezTo>
                    <a:pt x="259" y="351"/>
                    <a:pt x="265" y="337"/>
                    <a:pt x="264" y="314"/>
                  </a:cubicBezTo>
                  <a:cubicBezTo>
                    <a:pt x="263" y="290"/>
                    <a:pt x="261" y="250"/>
                    <a:pt x="249" y="227"/>
                  </a:cubicBezTo>
                  <a:cubicBezTo>
                    <a:pt x="237" y="192"/>
                    <a:pt x="216" y="149"/>
                    <a:pt x="198" y="119"/>
                  </a:cubicBezTo>
                  <a:cubicBezTo>
                    <a:pt x="186" y="100"/>
                    <a:pt x="160" y="66"/>
                    <a:pt x="142" y="48"/>
                  </a:cubicBezTo>
                  <a:cubicBezTo>
                    <a:pt x="134" y="38"/>
                    <a:pt x="104" y="5"/>
                    <a:pt x="91" y="3"/>
                  </a:cubicBezTo>
                  <a:cubicBezTo>
                    <a:pt x="77" y="0"/>
                    <a:pt x="72" y="5"/>
                    <a:pt x="60" y="26"/>
                  </a:cubicBezTo>
                  <a:cubicBezTo>
                    <a:pt x="50" y="38"/>
                    <a:pt x="41" y="56"/>
                    <a:pt x="33" y="74"/>
                  </a:cubicBezTo>
                  <a:cubicBezTo>
                    <a:pt x="25" y="92"/>
                    <a:pt x="16" y="123"/>
                    <a:pt x="13" y="134"/>
                  </a:cubicBezTo>
                  <a:close/>
                </a:path>
              </a:pathLst>
            </a:custGeom>
            <a:noFill/>
            <a:ln w="12700" cmpd="sng">
              <a:solidFill>
                <a:srgbClr val="FF3300"/>
              </a:solidFill>
              <a:round/>
              <a:headEnd/>
              <a:tailEnd/>
            </a:ln>
          </p:spPr>
          <p:txBody>
            <a:bodyPr/>
            <a:lstStyle/>
            <a:p>
              <a:endParaRPr lang="es-ES"/>
            </a:p>
          </p:txBody>
        </p:sp>
        <p:sp>
          <p:nvSpPr>
            <p:cNvPr id="20491" name="Freeform 11"/>
            <p:cNvSpPr>
              <a:spLocks/>
            </p:cNvSpPr>
            <p:nvPr/>
          </p:nvSpPr>
          <p:spPr bwMode="auto">
            <a:xfrm>
              <a:off x="1295" y="1773"/>
              <a:ext cx="134" cy="362"/>
            </a:xfrm>
            <a:custGeom>
              <a:avLst/>
              <a:gdLst>
                <a:gd name="T0" fmla="*/ 181 w 99"/>
                <a:gd name="T1" fmla="*/ 0 h 282"/>
                <a:gd name="T2" fmla="*/ 118 w 99"/>
                <a:gd name="T3" fmla="*/ 54 h 282"/>
                <a:gd name="T4" fmla="*/ 46 w 99"/>
                <a:gd name="T5" fmla="*/ 141 h 282"/>
                <a:gd name="T6" fmla="*/ 7 w 99"/>
                <a:gd name="T7" fmla="*/ 255 h 282"/>
                <a:gd name="T8" fmla="*/ 19 w 99"/>
                <a:gd name="T9" fmla="*/ 390 h 282"/>
                <a:gd name="T10" fmla="*/ 57 w 99"/>
                <a:gd name="T11" fmla="*/ 465 h 282"/>
                <a:gd name="T12" fmla="*/ 0 60000 65536"/>
                <a:gd name="T13" fmla="*/ 0 60000 65536"/>
                <a:gd name="T14" fmla="*/ 0 60000 65536"/>
                <a:gd name="T15" fmla="*/ 0 60000 65536"/>
                <a:gd name="T16" fmla="*/ 0 60000 65536"/>
                <a:gd name="T17" fmla="*/ 0 60000 65536"/>
                <a:gd name="T18" fmla="*/ 0 w 99"/>
                <a:gd name="T19" fmla="*/ 0 h 282"/>
                <a:gd name="T20" fmla="*/ 99 w 99"/>
                <a:gd name="T21" fmla="*/ 282 h 282"/>
              </a:gdLst>
              <a:ahLst/>
              <a:cxnLst>
                <a:cxn ang="T12">
                  <a:pos x="T0" y="T1"/>
                </a:cxn>
                <a:cxn ang="T13">
                  <a:pos x="T2" y="T3"/>
                </a:cxn>
                <a:cxn ang="T14">
                  <a:pos x="T4" y="T5"/>
                </a:cxn>
                <a:cxn ang="T15">
                  <a:pos x="T6" y="T7"/>
                </a:cxn>
                <a:cxn ang="T16">
                  <a:pos x="T8" y="T9"/>
                </a:cxn>
                <a:cxn ang="T17">
                  <a:pos x="T10" y="T11"/>
                </a:cxn>
              </a:cxnLst>
              <a:rect l="T18" t="T19" r="T20" b="T21"/>
              <a:pathLst>
                <a:path w="99" h="282">
                  <a:moveTo>
                    <a:pt x="99" y="0"/>
                  </a:moveTo>
                  <a:cubicBezTo>
                    <a:pt x="94" y="6"/>
                    <a:pt x="75" y="20"/>
                    <a:pt x="64" y="33"/>
                  </a:cubicBezTo>
                  <a:cubicBezTo>
                    <a:pt x="52" y="47"/>
                    <a:pt x="35" y="66"/>
                    <a:pt x="25" y="86"/>
                  </a:cubicBezTo>
                  <a:cubicBezTo>
                    <a:pt x="15" y="106"/>
                    <a:pt x="6" y="130"/>
                    <a:pt x="4" y="155"/>
                  </a:cubicBezTo>
                  <a:cubicBezTo>
                    <a:pt x="0" y="180"/>
                    <a:pt x="6" y="211"/>
                    <a:pt x="10" y="237"/>
                  </a:cubicBezTo>
                  <a:cubicBezTo>
                    <a:pt x="12" y="251"/>
                    <a:pt x="21" y="272"/>
                    <a:pt x="31" y="282"/>
                  </a:cubicBezTo>
                </a:path>
              </a:pathLst>
            </a:custGeom>
            <a:noFill/>
            <a:ln w="12700" cmpd="sng">
              <a:solidFill>
                <a:srgbClr val="FF3300"/>
              </a:solidFill>
              <a:round/>
              <a:headEnd/>
              <a:tailEnd/>
            </a:ln>
          </p:spPr>
          <p:txBody>
            <a:bodyPr/>
            <a:lstStyle/>
            <a:p>
              <a:endParaRPr lang="es-ES"/>
            </a:p>
          </p:txBody>
        </p:sp>
        <p:sp>
          <p:nvSpPr>
            <p:cNvPr id="20492" name="Freeform 12"/>
            <p:cNvSpPr>
              <a:spLocks/>
            </p:cNvSpPr>
            <p:nvPr/>
          </p:nvSpPr>
          <p:spPr bwMode="auto">
            <a:xfrm>
              <a:off x="1413" y="1885"/>
              <a:ext cx="81" cy="273"/>
            </a:xfrm>
            <a:custGeom>
              <a:avLst/>
              <a:gdLst>
                <a:gd name="T0" fmla="*/ 109 w 60"/>
                <a:gd name="T1" fmla="*/ 0 h 213"/>
                <a:gd name="T2" fmla="*/ 41 w 60"/>
                <a:gd name="T3" fmla="*/ 58 h 213"/>
                <a:gd name="T4" fmla="*/ 7 w 60"/>
                <a:gd name="T5" fmla="*/ 122 h 213"/>
                <a:gd name="T6" fmla="*/ 7 w 60"/>
                <a:gd name="T7" fmla="*/ 210 h 213"/>
                <a:gd name="T8" fmla="*/ 49 w 60"/>
                <a:gd name="T9" fmla="*/ 305 h 213"/>
                <a:gd name="T10" fmla="*/ 89 w 60"/>
                <a:gd name="T11" fmla="*/ 350 h 213"/>
                <a:gd name="T12" fmla="*/ 0 60000 65536"/>
                <a:gd name="T13" fmla="*/ 0 60000 65536"/>
                <a:gd name="T14" fmla="*/ 0 60000 65536"/>
                <a:gd name="T15" fmla="*/ 0 60000 65536"/>
                <a:gd name="T16" fmla="*/ 0 60000 65536"/>
                <a:gd name="T17" fmla="*/ 0 60000 65536"/>
                <a:gd name="T18" fmla="*/ 0 w 60"/>
                <a:gd name="T19" fmla="*/ 0 h 213"/>
                <a:gd name="T20" fmla="*/ 60 w 60"/>
                <a:gd name="T21" fmla="*/ 213 h 213"/>
              </a:gdLst>
              <a:ahLst/>
              <a:cxnLst>
                <a:cxn ang="T12">
                  <a:pos x="T0" y="T1"/>
                </a:cxn>
                <a:cxn ang="T13">
                  <a:pos x="T2" y="T3"/>
                </a:cxn>
                <a:cxn ang="T14">
                  <a:pos x="T4" y="T5"/>
                </a:cxn>
                <a:cxn ang="T15">
                  <a:pos x="T6" y="T7"/>
                </a:cxn>
                <a:cxn ang="T16">
                  <a:pos x="T8" y="T9"/>
                </a:cxn>
                <a:cxn ang="T17">
                  <a:pos x="T10" y="T11"/>
                </a:cxn>
              </a:cxnLst>
              <a:rect l="T18" t="T19" r="T20" b="T21"/>
              <a:pathLst>
                <a:path w="60" h="213">
                  <a:moveTo>
                    <a:pt x="60" y="0"/>
                  </a:moveTo>
                  <a:cubicBezTo>
                    <a:pt x="54" y="6"/>
                    <a:pt x="31" y="23"/>
                    <a:pt x="22" y="35"/>
                  </a:cubicBezTo>
                  <a:cubicBezTo>
                    <a:pt x="14" y="47"/>
                    <a:pt x="6" y="59"/>
                    <a:pt x="4" y="74"/>
                  </a:cubicBezTo>
                  <a:cubicBezTo>
                    <a:pt x="1" y="89"/>
                    <a:pt x="0" y="109"/>
                    <a:pt x="4" y="128"/>
                  </a:cubicBezTo>
                  <a:cubicBezTo>
                    <a:pt x="10" y="153"/>
                    <a:pt x="16" y="164"/>
                    <a:pt x="27" y="186"/>
                  </a:cubicBezTo>
                  <a:cubicBezTo>
                    <a:pt x="34" y="202"/>
                    <a:pt x="46" y="209"/>
                    <a:pt x="49" y="213"/>
                  </a:cubicBezTo>
                </a:path>
              </a:pathLst>
            </a:custGeom>
            <a:noFill/>
            <a:ln w="12700" cmpd="sng">
              <a:solidFill>
                <a:srgbClr val="FF3300"/>
              </a:solidFill>
              <a:round/>
              <a:headEnd/>
              <a:tailEnd/>
            </a:ln>
          </p:spPr>
          <p:txBody>
            <a:bodyPr/>
            <a:lstStyle/>
            <a:p>
              <a:endParaRPr lang="es-ES"/>
            </a:p>
          </p:txBody>
        </p:sp>
        <p:sp>
          <p:nvSpPr>
            <p:cNvPr id="20493" name="Freeform 13"/>
            <p:cNvSpPr>
              <a:spLocks/>
            </p:cNvSpPr>
            <p:nvPr/>
          </p:nvSpPr>
          <p:spPr bwMode="auto">
            <a:xfrm>
              <a:off x="2308" y="1991"/>
              <a:ext cx="126" cy="183"/>
            </a:xfrm>
            <a:custGeom>
              <a:avLst/>
              <a:gdLst>
                <a:gd name="T0" fmla="*/ 0 w 93"/>
                <a:gd name="T1" fmla="*/ 0 h 142"/>
                <a:gd name="T2" fmla="*/ 73 w 93"/>
                <a:gd name="T3" fmla="*/ 17 h 142"/>
                <a:gd name="T4" fmla="*/ 135 w 93"/>
                <a:gd name="T5" fmla="*/ 64 h 142"/>
                <a:gd name="T6" fmla="*/ 169 w 93"/>
                <a:gd name="T7" fmla="*/ 156 h 142"/>
                <a:gd name="T8" fmla="*/ 144 w 93"/>
                <a:gd name="T9" fmla="*/ 236 h 142"/>
                <a:gd name="T10" fmla="*/ 0 60000 65536"/>
                <a:gd name="T11" fmla="*/ 0 60000 65536"/>
                <a:gd name="T12" fmla="*/ 0 60000 65536"/>
                <a:gd name="T13" fmla="*/ 0 60000 65536"/>
                <a:gd name="T14" fmla="*/ 0 60000 65536"/>
                <a:gd name="T15" fmla="*/ 0 w 93"/>
                <a:gd name="T16" fmla="*/ 0 h 142"/>
                <a:gd name="T17" fmla="*/ 93 w 93"/>
                <a:gd name="T18" fmla="*/ 142 h 142"/>
              </a:gdLst>
              <a:ahLst/>
              <a:cxnLst>
                <a:cxn ang="T10">
                  <a:pos x="T0" y="T1"/>
                </a:cxn>
                <a:cxn ang="T11">
                  <a:pos x="T2" y="T3"/>
                </a:cxn>
                <a:cxn ang="T12">
                  <a:pos x="T4" y="T5"/>
                </a:cxn>
                <a:cxn ang="T13">
                  <a:pos x="T6" y="T7"/>
                </a:cxn>
                <a:cxn ang="T14">
                  <a:pos x="T8" y="T9"/>
                </a:cxn>
              </a:cxnLst>
              <a:rect l="T15" t="T16" r="T17" b="T18"/>
              <a:pathLst>
                <a:path w="93" h="142">
                  <a:moveTo>
                    <a:pt x="0" y="0"/>
                  </a:moveTo>
                  <a:cubicBezTo>
                    <a:pt x="6" y="2"/>
                    <a:pt x="28" y="3"/>
                    <a:pt x="40" y="10"/>
                  </a:cubicBezTo>
                  <a:cubicBezTo>
                    <a:pt x="52" y="16"/>
                    <a:pt x="65" y="25"/>
                    <a:pt x="74" y="39"/>
                  </a:cubicBezTo>
                  <a:cubicBezTo>
                    <a:pt x="88" y="61"/>
                    <a:pt x="91" y="70"/>
                    <a:pt x="92" y="94"/>
                  </a:cubicBezTo>
                  <a:cubicBezTo>
                    <a:pt x="93" y="118"/>
                    <a:pt x="92" y="118"/>
                    <a:pt x="78" y="142"/>
                  </a:cubicBezTo>
                </a:path>
              </a:pathLst>
            </a:custGeom>
            <a:noFill/>
            <a:ln w="12700" cap="flat" cmpd="sng">
              <a:solidFill>
                <a:srgbClr val="FF3300"/>
              </a:solidFill>
              <a:prstDash val="solid"/>
              <a:round/>
              <a:headEnd/>
              <a:tailEnd/>
            </a:ln>
          </p:spPr>
          <p:txBody>
            <a:bodyPr/>
            <a:lstStyle/>
            <a:p>
              <a:endParaRPr lang="es-ES"/>
            </a:p>
          </p:txBody>
        </p:sp>
        <p:sp>
          <p:nvSpPr>
            <p:cNvPr id="20494" name="Freeform 14"/>
            <p:cNvSpPr>
              <a:spLocks/>
            </p:cNvSpPr>
            <p:nvPr/>
          </p:nvSpPr>
          <p:spPr bwMode="auto">
            <a:xfrm>
              <a:off x="1564" y="1666"/>
              <a:ext cx="316" cy="499"/>
            </a:xfrm>
            <a:custGeom>
              <a:avLst/>
              <a:gdLst>
                <a:gd name="T0" fmla="*/ 294 w 233"/>
                <a:gd name="T1" fmla="*/ 1 h 388"/>
                <a:gd name="T2" fmla="*/ 201 w 233"/>
                <a:gd name="T3" fmla="*/ 17 h 388"/>
                <a:gd name="T4" fmla="*/ 96 w 233"/>
                <a:gd name="T5" fmla="*/ 28 h 388"/>
                <a:gd name="T6" fmla="*/ 1 w 233"/>
                <a:gd name="T7" fmla="*/ 77 h 388"/>
                <a:gd name="T8" fmla="*/ 24 w 233"/>
                <a:gd name="T9" fmla="*/ 202 h 388"/>
                <a:gd name="T10" fmla="*/ 123 w 233"/>
                <a:gd name="T11" fmla="*/ 331 h 388"/>
                <a:gd name="T12" fmla="*/ 262 w 233"/>
                <a:gd name="T13" fmla="*/ 495 h 388"/>
                <a:gd name="T14" fmla="*/ 316 w 233"/>
                <a:gd name="T15" fmla="*/ 602 h 388"/>
                <a:gd name="T16" fmla="*/ 355 w 233"/>
                <a:gd name="T17" fmla="*/ 638 h 388"/>
                <a:gd name="T18" fmla="*/ 388 w 233"/>
                <a:gd name="T19" fmla="*/ 612 h 388"/>
                <a:gd name="T20" fmla="*/ 392 w 233"/>
                <a:gd name="T21" fmla="*/ 513 h 388"/>
                <a:gd name="T22" fmla="*/ 410 w 233"/>
                <a:gd name="T23" fmla="*/ 414 h 388"/>
                <a:gd name="T24" fmla="*/ 422 w 233"/>
                <a:gd name="T25" fmla="*/ 260 h 388"/>
                <a:gd name="T26" fmla="*/ 424 w 233"/>
                <a:gd name="T27" fmla="*/ 197 h 388"/>
                <a:gd name="T28" fmla="*/ 403 w 233"/>
                <a:gd name="T29" fmla="*/ 147 h 388"/>
                <a:gd name="T30" fmla="*/ 366 w 233"/>
                <a:gd name="T31" fmla="*/ 116 h 388"/>
                <a:gd name="T32" fmla="*/ 347 w 233"/>
                <a:gd name="T33" fmla="*/ 81 h 388"/>
                <a:gd name="T34" fmla="*/ 350 w 233"/>
                <a:gd name="T35" fmla="*/ 28 h 388"/>
                <a:gd name="T36" fmla="*/ 294 w 233"/>
                <a:gd name="T37" fmla="*/ 1 h 3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3"/>
                <a:gd name="T58" fmla="*/ 0 h 388"/>
                <a:gd name="T59" fmla="*/ 233 w 233"/>
                <a:gd name="T60" fmla="*/ 388 h 3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3" h="388">
                  <a:moveTo>
                    <a:pt x="160" y="1"/>
                  </a:moveTo>
                  <a:cubicBezTo>
                    <a:pt x="141" y="4"/>
                    <a:pt x="127" y="7"/>
                    <a:pt x="109" y="10"/>
                  </a:cubicBezTo>
                  <a:cubicBezTo>
                    <a:pt x="91" y="13"/>
                    <a:pt x="70" y="11"/>
                    <a:pt x="52" y="17"/>
                  </a:cubicBezTo>
                  <a:cubicBezTo>
                    <a:pt x="24" y="24"/>
                    <a:pt x="4" y="23"/>
                    <a:pt x="1" y="47"/>
                  </a:cubicBezTo>
                  <a:cubicBezTo>
                    <a:pt x="0" y="73"/>
                    <a:pt x="2" y="97"/>
                    <a:pt x="13" y="122"/>
                  </a:cubicBezTo>
                  <a:cubicBezTo>
                    <a:pt x="24" y="147"/>
                    <a:pt x="46" y="171"/>
                    <a:pt x="67" y="200"/>
                  </a:cubicBezTo>
                  <a:cubicBezTo>
                    <a:pt x="88" y="229"/>
                    <a:pt x="118" y="266"/>
                    <a:pt x="142" y="299"/>
                  </a:cubicBezTo>
                  <a:cubicBezTo>
                    <a:pt x="157" y="326"/>
                    <a:pt x="158" y="343"/>
                    <a:pt x="172" y="364"/>
                  </a:cubicBezTo>
                  <a:cubicBezTo>
                    <a:pt x="177" y="371"/>
                    <a:pt x="182" y="383"/>
                    <a:pt x="193" y="386"/>
                  </a:cubicBezTo>
                  <a:cubicBezTo>
                    <a:pt x="205" y="388"/>
                    <a:pt x="208" y="383"/>
                    <a:pt x="211" y="370"/>
                  </a:cubicBezTo>
                  <a:cubicBezTo>
                    <a:pt x="214" y="357"/>
                    <a:pt x="211" y="330"/>
                    <a:pt x="213" y="310"/>
                  </a:cubicBezTo>
                  <a:cubicBezTo>
                    <a:pt x="215" y="290"/>
                    <a:pt x="220" y="275"/>
                    <a:pt x="223" y="250"/>
                  </a:cubicBezTo>
                  <a:cubicBezTo>
                    <a:pt x="226" y="214"/>
                    <a:pt x="226" y="185"/>
                    <a:pt x="229" y="157"/>
                  </a:cubicBezTo>
                  <a:cubicBezTo>
                    <a:pt x="231" y="134"/>
                    <a:pt x="233" y="130"/>
                    <a:pt x="231" y="119"/>
                  </a:cubicBezTo>
                  <a:cubicBezTo>
                    <a:pt x="229" y="108"/>
                    <a:pt x="224" y="97"/>
                    <a:pt x="219" y="89"/>
                  </a:cubicBezTo>
                  <a:cubicBezTo>
                    <a:pt x="214" y="81"/>
                    <a:pt x="208" y="79"/>
                    <a:pt x="199" y="70"/>
                  </a:cubicBezTo>
                  <a:cubicBezTo>
                    <a:pt x="193" y="61"/>
                    <a:pt x="191" y="61"/>
                    <a:pt x="189" y="49"/>
                  </a:cubicBezTo>
                  <a:cubicBezTo>
                    <a:pt x="187" y="37"/>
                    <a:pt x="195" y="25"/>
                    <a:pt x="190" y="17"/>
                  </a:cubicBezTo>
                  <a:cubicBezTo>
                    <a:pt x="185" y="9"/>
                    <a:pt x="181" y="0"/>
                    <a:pt x="160" y="1"/>
                  </a:cubicBezTo>
                  <a:close/>
                </a:path>
              </a:pathLst>
            </a:custGeom>
            <a:noFill/>
            <a:ln w="12700" cap="flat" cmpd="sng">
              <a:solidFill>
                <a:srgbClr val="FF3300"/>
              </a:solidFill>
              <a:prstDash val="solid"/>
              <a:round/>
              <a:headEnd/>
              <a:tailEnd/>
            </a:ln>
          </p:spPr>
          <p:txBody>
            <a:bodyPr/>
            <a:lstStyle/>
            <a:p>
              <a:endParaRPr lang="es-ES"/>
            </a:p>
          </p:txBody>
        </p:sp>
        <p:sp>
          <p:nvSpPr>
            <p:cNvPr id="20495" name="Freeform 15"/>
            <p:cNvSpPr>
              <a:spLocks/>
            </p:cNvSpPr>
            <p:nvPr/>
          </p:nvSpPr>
          <p:spPr bwMode="auto">
            <a:xfrm>
              <a:off x="1887" y="1693"/>
              <a:ext cx="321" cy="487"/>
            </a:xfrm>
            <a:custGeom>
              <a:avLst/>
              <a:gdLst>
                <a:gd name="T0" fmla="*/ 205 w 236"/>
                <a:gd name="T1" fmla="*/ 17 h 379"/>
                <a:gd name="T2" fmla="*/ 337 w 236"/>
                <a:gd name="T3" fmla="*/ 10 h 379"/>
                <a:gd name="T4" fmla="*/ 418 w 236"/>
                <a:gd name="T5" fmla="*/ 73 h 379"/>
                <a:gd name="T6" fmla="*/ 418 w 236"/>
                <a:gd name="T7" fmla="*/ 175 h 379"/>
                <a:gd name="T8" fmla="*/ 317 w 236"/>
                <a:gd name="T9" fmla="*/ 319 h 379"/>
                <a:gd name="T10" fmla="*/ 189 w 236"/>
                <a:gd name="T11" fmla="*/ 487 h 379"/>
                <a:gd name="T12" fmla="*/ 106 w 236"/>
                <a:gd name="T13" fmla="*/ 592 h 379"/>
                <a:gd name="T14" fmla="*/ 45 w 236"/>
                <a:gd name="T15" fmla="*/ 624 h 379"/>
                <a:gd name="T16" fmla="*/ 33 w 236"/>
                <a:gd name="T17" fmla="*/ 595 h 379"/>
                <a:gd name="T18" fmla="*/ 53 w 236"/>
                <a:gd name="T19" fmla="*/ 533 h 379"/>
                <a:gd name="T20" fmla="*/ 39 w 236"/>
                <a:gd name="T21" fmla="*/ 419 h 379"/>
                <a:gd name="T22" fmla="*/ 45 w 236"/>
                <a:gd name="T23" fmla="*/ 236 h 379"/>
                <a:gd name="T24" fmla="*/ 37 w 236"/>
                <a:gd name="T25" fmla="*/ 161 h 379"/>
                <a:gd name="T26" fmla="*/ 67 w 236"/>
                <a:gd name="T27" fmla="*/ 111 h 379"/>
                <a:gd name="T28" fmla="*/ 92 w 236"/>
                <a:gd name="T29" fmla="*/ 58 h 379"/>
                <a:gd name="T30" fmla="*/ 205 w 236"/>
                <a:gd name="T31" fmla="*/ 17 h 37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6"/>
                <a:gd name="T49" fmla="*/ 0 h 379"/>
                <a:gd name="T50" fmla="*/ 236 w 236"/>
                <a:gd name="T51" fmla="*/ 379 h 37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6" h="379">
                  <a:moveTo>
                    <a:pt x="111" y="10"/>
                  </a:moveTo>
                  <a:cubicBezTo>
                    <a:pt x="124" y="9"/>
                    <a:pt x="162" y="0"/>
                    <a:pt x="182" y="6"/>
                  </a:cubicBezTo>
                  <a:cubicBezTo>
                    <a:pt x="202" y="12"/>
                    <a:pt x="219" y="27"/>
                    <a:pt x="226" y="44"/>
                  </a:cubicBezTo>
                  <a:cubicBezTo>
                    <a:pt x="233" y="61"/>
                    <a:pt x="236" y="81"/>
                    <a:pt x="226" y="106"/>
                  </a:cubicBezTo>
                  <a:cubicBezTo>
                    <a:pt x="212" y="133"/>
                    <a:pt x="188" y="164"/>
                    <a:pt x="171" y="193"/>
                  </a:cubicBezTo>
                  <a:cubicBezTo>
                    <a:pt x="150" y="225"/>
                    <a:pt x="120" y="267"/>
                    <a:pt x="102" y="295"/>
                  </a:cubicBezTo>
                  <a:cubicBezTo>
                    <a:pt x="97" y="311"/>
                    <a:pt x="67" y="344"/>
                    <a:pt x="57" y="359"/>
                  </a:cubicBezTo>
                  <a:cubicBezTo>
                    <a:pt x="44" y="372"/>
                    <a:pt x="31" y="379"/>
                    <a:pt x="24" y="378"/>
                  </a:cubicBezTo>
                  <a:cubicBezTo>
                    <a:pt x="20" y="374"/>
                    <a:pt x="18" y="360"/>
                    <a:pt x="18" y="360"/>
                  </a:cubicBezTo>
                  <a:cubicBezTo>
                    <a:pt x="20" y="345"/>
                    <a:pt x="21" y="334"/>
                    <a:pt x="29" y="323"/>
                  </a:cubicBezTo>
                  <a:cubicBezTo>
                    <a:pt x="28" y="293"/>
                    <a:pt x="29" y="279"/>
                    <a:pt x="21" y="254"/>
                  </a:cubicBezTo>
                  <a:cubicBezTo>
                    <a:pt x="18" y="225"/>
                    <a:pt x="0" y="178"/>
                    <a:pt x="24" y="143"/>
                  </a:cubicBezTo>
                  <a:cubicBezTo>
                    <a:pt x="28" y="130"/>
                    <a:pt x="28" y="108"/>
                    <a:pt x="20" y="97"/>
                  </a:cubicBezTo>
                  <a:cubicBezTo>
                    <a:pt x="22" y="84"/>
                    <a:pt x="31" y="79"/>
                    <a:pt x="36" y="67"/>
                  </a:cubicBezTo>
                  <a:cubicBezTo>
                    <a:pt x="38" y="48"/>
                    <a:pt x="35" y="50"/>
                    <a:pt x="50" y="35"/>
                  </a:cubicBezTo>
                  <a:cubicBezTo>
                    <a:pt x="62" y="26"/>
                    <a:pt x="89" y="14"/>
                    <a:pt x="111" y="10"/>
                  </a:cubicBezTo>
                  <a:close/>
                </a:path>
              </a:pathLst>
            </a:custGeom>
            <a:noFill/>
            <a:ln w="12700" cap="flat" cmpd="sng">
              <a:solidFill>
                <a:srgbClr val="FF3300"/>
              </a:solidFill>
              <a:prstDash val="solid"/>
              <a:round/>
              <a:headEnd/>
              <a:tailEnd/>
            </a:ln>
          </p:spPr>
          <p:txBody>
            <a:bodyPr/>
            <a:lstStyle/>
            <a:p>
              <a:endParaRPr lang="es-ES"/>
            </a:p>
          </p:txBody>
        </p:sp>
        <p:sp>
          <p:nvSpPr>
            <p:cNvPr id="20496" name="Freeform 16"/>
            <p:cNvSpPr>
              <a:spLocks/>
            </p:cNvSpPr>
            <p:nvPr/>
          </p:nvSpPr>
          <p:spPr bwMode="auto">
            <a:xfrm>
              <a:off x="1959" y="1854"/>
              <a:ext cx="213" cy="299"/>
            </a:xfrm>
            <a:custGeom>
              <a:avLst/>
              <a:gdLst>
                <a:gd name="T0" fmla="*/ 1 w 157"/>
                <a:gd name="T1" fmla="*/ 384 h 233"/>
                <a:gd name="T2" fmla="*/ 11 w 157"/>
                <a:gd name="T3" fmla="*/ 320 h 233"/>
                <a:gd name="T4" fmla="*/ 38 w 157"/>
                <a:gd name="T5" fmla="*/ 221 h 233"/>
                <a:gd name="T6" fmla="*/ 113 w 157"/>
                <a:gd name="T7" fmla="*/ 107 h 233"/>
                <a:gd name="T8" fmla="*/ 167 w 157"/>
                <a:gd name="T9" fmla="*/ 59 h 233"/>
                <a:gd name="T10" fmla="*/ 237 w 157"/>
                <a:gd name="T11" fmla="*/ 18 h 233"/>
                <a:gd name="T12" fmla="*/ 289 w 157"/>
                <a:gd name="T13" fmla="*/ 4 h 233"/>
                <a:gd name="T14" fmla="*/ 0 60000 65536"/>
                <a:gd name="T15" fmla="*/ 0 60000 65536"/>
                <a:gd name="T16" fmla="*/ 0 60000 65536"/>
                <a:gd name="T17" fmla="*/ 0 60000 65536"/>
                <a:gd name="T18" fmla="*/ 0 60000 65536"/>
                <a:gd name="T19" fmla="*/ 0 60000 65536"/>
                <a:gd name="T20" fmla="*/ 0 60000 65536"/>
                <a:gd name="T21" fmla="*/ 0 w 157"/>
                <a:gd name="T22" fmla="*/ 0 h 233"/>
                <a:gd name="T23" fmla="*/ 157 w 157"/>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 h="233">
                  <a:moveTo>
                    <a:pt x="1" y="233"/>
                  </a:moveTo>
                  <a:cubicBezTo>
                    <a:pt x="2" y="220"/>
                    <a:pt x="0" y="206"/>
                    <a:pt x="6" y="194"/>
                  </a:cubicBezTo>
                  <a:cubicBezTo>
                    <a:pt x="9" y="178"/>
                    <a:pt x="11" y="154"/>
                    <a:pt x="21" y="134"/>
                  </a:cubicBezTo>
                  <a:cubicBezTo>
                    <a:pt x="25" y="116"/>
                    <a:pt x="45" y="83"/>
                    <a:pt x="61" y="65"/>
                  </a:cubicBezTo>
                  <a:cubicBezTo>
                    <a:pt x="73" y="49"/>
                    <a:pt x="80" y="45"/>
                    <a:pt x="91" y="36"/>
                  </a:cubicBezTo>
                  <a:cubicBezTo>
                    <a:pt x="102" y="27"/>
                    <a:pt x="118" y="17"/>
                    <a:pt x="129" y="11"/>
                  </a:cubicBezTo>
                  <a:cubicBezTo>
                    <a:pt x="144" y="0"/>
                    <a:pt x="152" y="3"/>
                    <a:pt x="157" y="2"/>
                  </a:cubicBezTo>
                </a:path>
              </a:pathLst>
            </a:custGeom>
            <a:noFill/>
            <a:ln w="6350" cap="flat" cmpd="sng">
              <a:solidFill>
                <a:srgbClr val="FF3300"/>
              </a:solidFill>
              <a:prstDash val="solid"/>
              <a:round/>
              <a:headEnd/>
              <a:tailEnd/>
            </a:ln>
          </p:spPr>
          <p:txBody>
            <a:bodyPr/>
            <a:lstStyle/>
            <a:p>
              <a:endParaRPr lang="es-ES"/>
            </a:p>
          </p:txBody>
        </p:sp>
        <p:sp>
          <p:nvSpPr>
            <p:cNvPr id="20497" name="Freeform 17"/>
            <p:cNvSpPr>
              <a:spLocks/>
            </p:cNvSpPr>
            <p:nvPr/>
          </p:nvSpPr>
          <p:spPr bwMode="auto">
            <a:xfrm>
              <a:off x="1989" y="1710"/>
              <a:ext cx="58" cy="306"/>
            </a:xfrm>
            <a:custGeom>
              <a:avLst/>
              <a:gdLst>
                <a:gd name="T0" fmla="*/ 0 w 43"/>
                <a:gd name="T1" fmla="*/ 393 h 238"/>
                <a:gd name="T2" fmla="*/ 9 w 43"/>
                <a:gd name="T3" fmla="*/ 363 h 238"/>
                <a:gd name="T4" fmla="*/ 16 w 43"/>
                <a:gd name="T5" fmla="*/ 273 h 238"/>
                <a:gd name="T6" fmla="*/ 15 w 43"/>
                <a:gd name="T7" fmla="*/ 175 h 238"/>
                <a:gd name="T8" fmla="*/ 53 w 43"/>
                <a:gd name="T9" fmla="*/ 114 h 238"/>
                <a:gd name="T10" fmla="*/ 74 w 43"/>
                <a:gd name="T11" fmla="*/ 45 h 238"/>
                <a:gd name="T12" fmla="*/ 74 w 43"/>
                <a:gd name="T13" fmla="*/ 0 h 238"/>
                <a:gd name="T14" fmla="*/ 0 60000 65536"/>
                <a:gd name="T15" fmla="*/ 0 60000 65536"/>
                <a:gd name="T16" fmla="*/ 0 60000 65536"/>
                <a:gd name="T17" fmla="*/ 0 60000 65536"/>
                <a:gd name="T18" fmla="*/ 0 60000 65536"/>
                <a:gd name="T19" fmla="*/ 0 60000 65536"/>
                <a:gd name="T20" fmla="*/ 0 60000 65536"/>
                <a:gd name="T21" fmla="*/ 0 w 43"/>
                <a:gd name="T22" fmla="*/ 0 h 238"/>
                <a:gd name="T23" fmla="*/ 43 w 43"/>
                <a:gd name="T24" fmla="*/ 238 h 2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238">
                  <a:moveTo>
                    <a:pt x="0" y="238"/>
                  </a:moveTo>
                  <a:cubicBezTo>
                    <a:pt x="2" y="232"/>
                    <a:pt x="2" y="225"/>
                    <a:pt x="5" y="219"/>
                  </a:cubicBezTo>
                  <a:cubicBezTo>
                    <a:pt x="7" y="201"/>
                    <a:pt x="8" y="183"/>
                    <a:pt x="9" y="165"/>
                  </a:cubicBezTo>
                  <a:cubicBezTo>
                    <a:pt x="8" y="145"/>
                    <a:pt x="3" y="120"/>
                    <a:pt x="8" y="106"/>
                  </a:cubicBezTo>
                  <a:cubicBezTo>
                    <a:pt x="13" y="92"/>
                    <a:pt x="24" y="80"/>
                    <a:pt x="29" y="69"/>
                  </a:cubicBezTo>
                  <a:cubicBezTo>
                    <a:pt x="34" y="56"/>
                    <a:pt x="39" y="38"/>
                    <a:pt x="41" y="27"/>
                  </a:cubicBezTo>
                  <a:cubicBezTo>
                    <a:pt x="43" y="18"/>
                    <a:pt x="41" y="10"/>
                    <a:pt x="41" y="0"/>
                  </a:cubicBezTo>
                </a:path>
              </a:pathLst>
            </a:custGeom>
            <a:noFill/>
            <a:ln w="6350" cap="flat" cmpd="sng">
              <a:solidFill>
                <a:srgbClr val="FF3300"/>
              </a:solidFill>
              <a:prstDash val="solid"/>
              <a:round/>
              <a:headEnd/>
              <a:tailEnd/>
            </a:ln>
          </p:spPr>
          <p:txBody>
            <a:bodyPr/>
            <a:lstStyle/>
            <a:p>
              <a:endParaRPr lang="es-ES"/>
            </a:p>
          </p:txBody>
        </p:sp>
        <p:sp>
          <p:nvSpPr>
            <p:cNvPr id="20498" name="Freeform 18"/>
            <p:cNvSpPr>
              <a:spLocks/>
            </p:cNvSpPr>
            <p:nvPr/>
          </p:nvSpPr>
          <p:spPr bwMode="auto">
            <a:xfrm>
              <a:off x="2027" y="1768"/>
              <a:ext cx="60" cy="128"/>
            </a:xfrm>
            <a:custGeom>
              <a:avLst/>
              <a:gdLst>
                <a:gd name="T0" fmla="*/ 15 w 44"/>
                <a:gd name="T1" fmla="*/ 0 h 100"/>
                <a:gd name="T2" fmla="*/ 19 w 44"/>
                <a:gd name="T3" fmla="*/ 100 h 100"/>
                <a:gd name="T4" fmla="*/ 82 w 44"/>
                <a:gd name="T5" fmla="*/ 164 h 100"/>
                <a:gd name="T6" fmla="*/ 0 60000 65536"/>
                <a:gd name="T7" fmla="*/ 0 60000 65536"/>
                <a:gd name="T8" fmla="*/ 0 60000 65536"/>
                <a:gd name="T9" fmla="*/ 0 w 44"/>
                <a:gd name="T10" fmla="*/ 0 h 100"/>
                <a:gd name="T11" fmla="*/ 44 w 44"/>
                <a:gd name="T12" fmla="*/ 100 h 100"/>
              </a:gdLst>
              <a:ahLst/>
              <a:cxnLst>
                <a:cxn ang="T6">
                  <a:pos x="T0" y="T1"/>
                </a:cxn>
                <a:cxn ang="T7">
                  <a:pos x="T2" y="T3"/>
                </a:cxn>
                <a:cxn ang="T8">
                  <a:pos x="T4" y="T5"/>
                </a:cxn>
              </a:cxnLst>
              <a:rect l="T9" t="T10" r="T11" b="T12"/>
              <a:pathLst>
                <a:path w="44" h="100">
                  <a:moveTo>
                    <a:pt x="8" y="0"/>
                  </a:moveTo>
                  <a:cubicBezTo>
                    <a:pt x="0" y="16"/>
                    <a:pt x="3" y="46"/>
                    <a:pt x="10" y="61"/>
                  </a:cubicBezTo>
                  <a:cubicBezTo>
                    <a:pt x="13" y="79"/>
                    <a:pt x="27" y="94"/>
                    <a:pt x="44" y="100"/>
                  </a:cubicBezTo>
                </a:path>
              </a:pathLst>
            </a:custGeom>
            <a:noFill/>
            <a:ln w="6350" cap="flat" cmpd="sng">
              <a:solidFill>
                <a:srgbClr val="FF3300"/>
              </a:solidFill>
              <a:prstDash val="solid"/>
              <a:round/>
              <a:headEnd/>
              <a:tailEnd/>
            </a:ln>
          </p:spPr>
          <p:txBody>
            <a:bodyPr/>
            <a:lstStyle/>
            <a:p>
              <a:endParaRPr lang="es-ES"/>
            </a:p>
          </p:txBody>
        </p:sp>
        <p:sp>
          <p:nvSpPr>
            <p:cNvPr id="20499" name="Freeform 19"/>
            <p:cNvSpPr>
              <a:spLocks/>
            </p:cNvSpPr>
            <p:nvPr/>
          </p:nvSpPr>
          <p:spPr bwMode="auto">
            <a:xfrm>
              <a:off x="1580" y="1800"/>
              <a:ext cx="235" cy="349"/>
            </a:xfrm>
            <a:custGeom>
              <a:avLst/>
              <a:gdLst>
                <a:gd name="T0" fmla="*/ 0 w 173"/>
                <a:gd name="T1" fmla="*/ 0 h 272"/>
                <a:gd name="T2" fmla="*/ 88 w 173"/>
                <a:gd name="T3" fmla="*/ 30 h 272"/>
                <a:gd name="T4" fmla="*/ 243 w 173"/>
                <a:gd name="T5" fmla="*/ 158 h 272"/>
                <a:gd name="T6" fmla="*/ 299 w 173"/>
                <a:gd name="T7" fmla="*/ 255 h 272"/>
                <a:gd name="T8" fmla="*/ 315 w 173"/>
                <a:gd name="T9" fmla="*/ 350 h 272"/>
                <a:gd name="T10" fmla="*/ 310 w 173"/>
                <a:gd name="T11" fmla="*/ 448 h 272"/>
                <a:gd name="T12" fmla="*/ 0 60000 65536"/>
                <a:gd name="T13" fmla="*/ 0 60000 65536"/>
                <a:gd name="T14" fmla="*/ 0 60000 65536"/>
                <a:gd name="T15" fmla="*/ 0 60000 65536"/>
                <a:gd name="T16" fmla="*/ 0 60000 65536"/>
                <a:gd name="T17" fmla="*/ 0 60000 65536"/>
                <a:gd name="T18" fmla="*/ 0 w 173"/>
                <a:gd name="T19" fmla="*/ 0 h 272"/>
                <a:gd name="T20" fmla="*/ 173 w 173"/>
                <a:gd name="T21" fmla="*/ 272 h 272"/>
              </a:gdLst>
              <a:ahLst/>
              <a:cxnLst>
                <a:cxn ang="T12">
                  <a:pos x="T0" y="T1"/>
                </a:cxn>
                <a:cxn ang="T13">
                  <a:pos x="T2" y="T3"/>
                </a:cxn>
                <a:cxn ang="T14">
                  <a:pos x="T4" y="T5"/>
                </a:cxn>
                <a:cxn ang="T15">
                  <a:pos x="T6" y="T7"/>
                </a:cxn>
                <a:cxn ang="T16">
                  <a:pos x="T8" y="T9"/>
                </a:cxn>
                <a:cxn ang="T17">
                  <a:pos x="T10" y="T11"/>
                </a:cxn>
              </a:cxnLst>
              <a:rect l="T18" t="T19" r="T20" b="T21"/>
              <a:pathLst>
                <a:path w="173" h="272">
                  <a:moveTo>
                    <a:pt x="0" y="0"/>
                  </a:moveTo>
                  <a:cubicBezTo>
                    <a:pt x="8" y="3"/>
                    <a:pt x="15" y="1"/>
                    <a:pt x="48" y="18"/>
                  </a:cubicBezTo>
                  <a:cubicBezTo>
                    <a:pt x="81" y="35"/>
                    <a:pt x="115" y="73"/>
                    <a:pt x="132" y="96"/>
                  </a:cubicBezTo>
                  <a:cubicBezTo>
                    <a:pt x="149" y="119"/>
                    <a:pt x="156" y="134"/>
                    <a:pt x="162" y="155"/>
                  </a:cubicBezTo>
                  <a:cubicBezTo>
                    <a:pt x="168" y="176"/>
                    <a:pt x="168" y="198"/>
                    <a:pt x="171" y="213"/>
                  </a:cubicBezTo>
                  <a:cubicBezTo>
                    <a:pt x="173" y="233"/>
                    <a:pt x="167" y="261"/>
                    <a:pt x="168" y="272"/>
                  </a:cubicBezTo>
                </a:path>
              </a:pathLst>
            </a:custGeom>
            <a:noFill/>
            <a:ln w="6350" cap="flat" cmpd="sng">
              <a:solidFill>
                <a:srgbClr val="FF3300"/>
              </a:solidFill>
              <a:prstDash val="solid"/>
              <a:round/>
              <a:headEnd/>
              <a:tailEnd/>
            </a:ln>
          </p:spPr>
          <p:txBody>
            <a:bodyPr/>
            <a:lstStyle/>
            <a:p>
              <a:endParaRPr lang="es-ES"/>
            </a:p>
          </p:txBody>
        </p:sp>
        <p:sp>
          <p:nvSpPr>
            <p:cNvPr id="20500" name="Freeform 20"/>
            <p:cNvSpPr>
              <a:spLocks/>
            </p:cNvSpPr>
            <p:nvPr/>
          </p:nvSpPr>
          <p:spPr bwMode="auto">
            <a:xfrm>
              <a:off x="1733" y="1673"/>
              <a:ext cx="89" cy="354"/>
            </a:xfrm>
            <a:custGeom>
              <a:avLst/>
              <a:gdLst>
                <a:gd name="T0" fmla="*/ 103 w 65"/>
                <a:gd name="T1" fmla="*/ 454 h 276"/>
                <a:gd name="T2" fmla="*/ 115 w 65"/>
                <a:gd name="T3" fmla="*/ 385 h 276"/>
                <a:gd name="T4" fmla="*/ 100 w 65"/>
                <a:gd name="T5" fmla="*/ 266 h 276"/>
                <a:gd name="T6" fmla="*/ 60 w 65"/>
                <a:gd name="T7" fmla="*/ 226 h 276"/>
                <a:gd name="T8" fmla="*/ 10 w 65"/>
                <a:gd name="T9" fmla="*/ 146 h 276"/>
                <a:gd name="T10" fmla="*/ 19 w 65"/>
                <a:gd name="T11" fmla="*/ 47 h 276"/>
                <a:gd name="T12" fmla="*/ 77 w 65"/>
                <a:gd name="T13" fmla="*/ 0 h 276"/>
                <a:gd name="T14" fmla="*/ 0 60000 65536"/>
                <a:gd name="T15" fmla="*/ 0 60000 65536"/>
                <a:gd name="T16" fmla="*/ 0 60000 65536"/>
                <a:gd name="T17" fmla="*/ 0 60000 65536"/>
                <a:gd name="T18" fmla="*/ 0 60000 65536"/>
                <a:gd name="T19" fmla="*/ 0 60000 65536"/>
                <a:gd name="T20" fmla="*/ 0 60000 65536"/>
                <a:gd name="T21" fmla="*/ 0 w 65"/>
                <a:gd name="T22" fmla="*/ 0 h 276"/>
                <a:gd name="T23" fmla="*/ 65 w 65"/>
                <a:gd name="T24" fmla="*/ 276 h 2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276">
                  <a:moveTo>
                    <a:pt x="55" y="276"/>
                  </a:moveTo>
                  <a:cubicBezTo>
                    <a:pt x="64" y="266"/>
                    <a:pt x="57" y="260"/>
                    <a:pt x="61" y="234"/>
                  </a:cubicBezTo>
                  <a:cubicBezTo>
                    <a:pt x="65" y="208"/>
                    <a:pt x="59" y="173"/>
                    <a:pt x="53" y="161"/>
                  </a:cubicBezTo>
                  <a:cubicBezTo>
                    <a:pt x="47" y="149"/>
                    <a:pt x="42" y="153"/>
                    <a:pt x="32" y="137"/>
                  </a:cubicBezTo>
                  <a:cubicBezTo>
                    <a:pt x="22" y="121"/>
                    <a:pt x="10" y="107"/>
                    <a:pt x="5" y="89"/>
                  </a:cubicBezTo>
                  <a:cubicBezTo>
                    <a:pt x="0" y="71"/>
                    <a:pt x="4" y="44"/>
                    <a:pt x="10" y="29"/>
                  </a:cubicBezTo>
                  <a:cubicBezTo>
                    <a:pt x="16" y="14"/>
                    <a:pt x="36" y="5"/>
                    <a:pt x="41" y="0"/>
                  </a:cubicBezTo>
                </a:path>
              </a:pathLst>
            </a:custGeom>
            <a:noFill/>
            <a:ln w="6350" cap="flat" cmpd="sng">
              <a:solidFill>
                <a:srgbClr val="FF3300"/>
              </a:solidFill>
              <a:prstDash val="solid"/>
              <a:round/>
              <a:headEnd/>
              <a:tailEnd/>
            </a:ln>
          </p:spPr>
          <p:txBody>
            <a:bodyPr/>
            <a:lstStyle/>
            <a:p>
              <a:endParaRPr lang="es-ES"/>
            </a:p>
          </p:txBody>
        </p:sp>
        <p:sp>
          <p:nvSpPr>
            <p:cNvPr id="20501" name="Freeform 21"/>
            <p:cNvSpPr>
              <a:spLocks/>
            </p:cNvSpPr>
            <p:nvPr/>
          </p:nvSpPr>
          <p:spPr bwMode="auto">
            <a:xfrm>
              <a:off x="1626" y="1723"/>
              <a:ext cx="114" cy="92"/>
            </a:xfrm>
            <a:custGeom>
              <a:avLst/>
              <a:gdLst>
                <a:gd name="T0" fmla="*/ 155 w 84"/>
                <a:gd name="T1" fmla="*/ 0 h 72"/>
                <a:gd name="T2" fmla="*/ 26 w 84"/>
                <a:gd name="T3" fmla="*/ 112 h 72"/>
                <a:gd name="T4" fmla="*/ 0 w 84"/>
                <a:gd name="T5" fmla="*/ 116 h 72"/>
                <a:gd name="T6" fmla="*/ 0 60000 65536"/>
                <a:gd name="T7" fmla="*/ 0 60000 65536"/>
                <a:gd name="T8" fmla="*/ 0 60000 65536"/>
                <a:gd name="T9" fmla="*/ 0 w 84"/>
                <a:gd name="T10" fmla="*/ 0 h 72"/>
                <a:gd name="T11" fmla="*/ 84 w 84"/>
                <a:gd name="T12" fmla="*/ 72 h 72"/>
              </a:gdLst>
              <a:ahLst/>
              <a:cxnLst>
                <a:cxn ang="T6">
                  <a:pos x="T0" y="T1"/>
                </a:cxn>
                <a:cxn ang="T7">
                  <a:pos x="T2" y="T3"/>
                </a:cxn>
                <a:cxn ang="T8">
                  <a:pos x="T4" y="T5"/>
                </a:cxn>
              </a:cxnLst>
              <a:rect l="T9" t="T10" r="T11" b="T12"/>
              <a:pathLst>
                <a:path w="84" h="72">
                  <a:moveTo>
                    <a:pt x="84" y="0"/>
                  </a:moveTo>
                  <a:cubicBezTo>
                    <a:pt x="79" y="27"/>
                    <a:pt x="41" y="65"/>
                    <a:pt x="14" y="69"/>
                  </a:cubicBezTo>
                  <a:cubicBezTo>
                    <a:pt x="6" y="72"/>
                    <a:pt x="11" y="71"/>
                    <a:pt x="0" y="71"/>
                  </a:cubicBezTo>
                </a:path>
              </a:pathLst>
            </a:custGeom>
            <a:noFill/>
            <a:ln w="6350" cap="flat" cmpd="sng">
              <a:solidFill>
                <a:srgbClr val="FF3300"/>
              </a:solidFill>
              <a:prstDash val="solid"/>
              <a:round/>
              <a:headEnd/>
              <a:tailEnd/>
            </a:ln>
          </p:spPr>
          <p:txBody>
            <a:bodyPr/>
            <a:lstStyle/>
            <a:p>
              <a:endParaRPr lang="es-ES"/>
            </a:p>
          </p:txBody>
        </p:sp>
        <p:sp>
          <p:nvSpPr>
            <p:cNvPr id="20502" name="Freeform 22"/>
            <p:cNvSpPr>
              <a:spLocks/>
            </p:cNvSpPr>
            <p:nvPr/>
          </p:nvSpPr>
          <p:spPr bwMode="auto">
            <a:xfrm>
              <a:off x="1436" y="816"/>
              <a:ext cx="1296" cy="677"/>
            </a:xfrm>
            <a:custGeom>
              <a:avLst/>
              <a:gdLst>
                <a:gd name="T0" fmla="*/ 114 w 954"/>
                <a:gd name="T1" fmla="*/ 870 h 527"/>
                <a:gd name="T2" fmla="*/ 30 w 954"/>
                <a:gd name="T3" fmla="*/ 781 h 527"/>
                <a:gd name="T4" fmla="*/ 0 w 954"/>
                <a:gd name="T5" fmla="*/ 674 h 527"/>
                <a:gd name="T6" fmla="*/ 33 w 954"/>
                <a:gd name="T7" fmla="*/ 626 h 527"/>
                <a:gd name="T8" fmla="*/ 96 w 954"/>
                <a:gd name="T9" fmla="*/ 605 h 527"/>
                <a:gd name="T10" fmla="*/ 243 w 954"/>
                <a:gd name="T11" fmla="*/ 649 h 527"/>
                <a:gd name="T12" fmla="*/ 428 w 954"/>
                <a:gd name="T13" fmla="*/ 731 h 527"/>
                <a:gd name="T14" fmla="*/ 606 w 954"/>
                <a:gd name="T15" fmla="*/ 773 h 527"/>
                <a:gd name="T16" fmla="*/ 845 w 954"/>
                <a:gd name="T17" fmla="*/ 737 h 527"/>
                <a:gd name="T18" fmla="*/ 1085 w 954"/>
                <a:gd name="T19" fmla="*/ 645 h 527"/>
                <a:gd name="T20" fmla="*/ 1255 w 954"/>
                <a:gd name="T21" fmla="*/ 520 h 527"/>
                <a:gd name="T22" fmla="*/ 1365 w 954"/>
                <a:gd name="T23" fmla="*/ 384 h 527"/>
                <a:gd name="T24" fmla="*/ 1492 w 954"/>
                <a:gd name="T25" fmla="*/ 276 h 527"/>
                <a:gd name="T26" fmla="*/ 1584 w 954"/>
                <a:gd name="T27" fmla="*/ 77 h 527"/>
                <a:gd name="T28" fmla="*/ 1761 w 954"/>
                <a:gd name="T29" fmla="*/ 0 h 5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54"/>
                <a:gd name="T46" fmla="*/ 0 h 527"/>
                <a:gd name="T47" fmla="*/ 954 w 954"/>
                <a:gd name="T48" fmla="*/ 527 h 5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54" h="527">
                  <a:moveTo>
                    <a:pt x="62" y="527"/>
                  </a:moveTo>
                  <a:cubicBezTo>
                    <a:pt x="54" y="518"/>
                    <a:pt x="26" y="493"/>
                    <a:pt x="16" y="473"/>
                  </a:cubicBezTo>
                  <a:cubicBezTo>
                    <a:pt x="6" y="453"/>
                    <a:pt x="0" y="425"/>
                    <a:pt x="0" y="409"/>
                  </a:cubicBezTo>
                  <a:cubicBezTo>
                    <a:pt x="2" y="394"/>
                    <a:pt x="10" y="385"/>
                    <a:pt x="18" y="379"/>
                  </a:cubicBezTo>
                  <a:cubicBezTo>
                    <a:pt x="27" y="372"/>
                    <a:pt x="28" y="369"/>
                    <a:pt x="52" y="367"/>
                  </a:cubicBezTo>
                  <a:cubicBezTo>
                    <a:pt x="76" y="365"/>
                    <a:pt x="102" y="382"/>
                    <a:pt x="132" y="393"/>
                  </a:cubicBezTo>
                  <a:cubicBezTo>
                    <a:pt x="162" y="404"/>
                    <a:pt x="199" y="430"/>
                    <a:pt x="232" y="443"/>
                  </a:cubicBezTo>
                  <a:cubicBezTo>
                    <a:pt x="265" y="456"/>
                    <a:pt x="290" y="468"/>
                    <a:pt x="328" y="469"/>
                  </a:cubicBezTo>
                  <a:cubicBezTo>
                    <a:pt x="368" y="471"/>
                    <a:pt x="415" y="460"/>
                    <a:pt x="458" y="447"/>
                  </a:cubicBezTo>
                  <a:cubicBezTo>
                    <a:pt x="501" y="434"/>
                    <a:pt x="551" y="413"/>
                    <a:pt x="588" y="391"/>
                  </a:cubicBezTo>
                  <a:cubicBezTo>
                    <a:pt x="625" y="369"/>
                    <a:pt x="655" y="341"/>
                    <a:pt x="680" y="315"/>
                  </a:cubicBezTo>
                  <a:cubicBezTo>
                    <a:pt x="705" y="289"/>
                    <a:pt x="719" y="258"/>
                    <a:pt x="740" y="233"/>
                  </a:cubicBezTo>
                  <a:cubicBezTo>
                    <a:pt x="761" y="208"/>
                    <a:pt x="788" y="198"/>
                    <a:pt x="808" y="167"/>
                  </a:cubicBezTo>
                  <a:cubicBezTo>
                    <a:pt x="828" y="136"/>
                    <a:pt x="834" y="75"/>
                    <a:pt x="858" y="47"/>
                  </a:cubicBezTo>
                  <a:cubicBezTo>
                    <a:pt x="882" y="19"/>
                    <a:pt x="934" y="10"/>
                    <a:pt x="954" y="0"/>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03" name="Freeform 23"/>
            <p:cNvSpPr>
              <a:spLocks/>
            </p:cNvSpPr>
            <p:nvPr/>
          </p:nvSpPr>
          <p:spPr bwMode="auto">
            <a:xfrm>
              <a:off x="1993" y="699"/>
              <a:ext cx="402" cy="810"/>
            </a:xfrm>
            <a:custGeom>
              <a:avLst/>
              <a:gdLst>
                <a:gd name="T0" fmla="*/ 365 w 296"/>
                <a:gd name="T1" fmla="*/ 1040 h 631"/>
                <a:gd name="T2" fmla="*/ 501 w 296"/>
                <a:gd name="T3" fmla="*/ 929 h 631"/>
                <a:gd name="T4" fmla="*/ 535 w 296"/>
                <a:gd name="T5" fmla="*/ 689 h 631"/>
                <a:gd name="T6" fmla="*/ 432 w 296"/>
                <a:gd name="T7" fmla="*/ 399 h 631"/>
                <a:gd name="T8" fmla="*/ 0 w 296"/>
                <a:gd name="T9" fmla="*/ 0 h 631"/>
                <a:gd name="T10" fmla="*/ 0 60000 65536"/>
                <a:gd name="T11" fmla="*/ 0 60000 65536"/>
                <a:gd name="T12" fmla="*/ 0 60000 65536"/>
                <a:gd name="T13" fmla="*/ 0 60000 65536"/>
                <a:gd name="T14" fmla="*/ 0 60000 65536"/>
                <a:gd name="T15" fmla="*/ 0 w 296"/>
                <a:gd name="T16" fmla="*/ 0 h 631"/>
                <a:gd name="T17" fmla="*/ 296 w 296"/>
                <a:gd name="T18" fmla="*/ 631 h 631"/>
              </a:gdLst>
              <a:ahLst/>
              <a:cxnLst>
                <a:cxn ang="T10">
                  <a:pos x="T0" y="T1"/>
                </a:cxn>
                <a:cxn ang="T11">
                  <a:pos x="T2" y="T3"/>
                </a:cxn>
                <a:cxn ang="T12">
                  <a:pos x="T4" y="T5"/>
                </a:cxn>
                <a:cxn ang="T13">
                  <a:pos x="T6" y="T7"/>
                </a:cxn>
                <a:cxn ang="T14">
                  <a:pos x="T8" y="T9"/>
                </a:cxn>
              </a:cxnLst>
              <a:rect l="T15" t="T16" r="T17" b="T18"/>
              <a:pathLst>
                <a:path w="296" h="631">
                  <a:moveTo>
                    <a:pt x="198" y="631"/>
                  </a:moveTo>
                  <a:cubicBezTo>
                    <a:pt x="210" y="620"/>
                    <a:pt x="257" y="600"/>
                    <a:pt x="272" y="564"/>
                  </a:cubicBezTo>
                  <a:cubicBezTo>
                    <a:pt x="287" y="528"/>
                    <a:pt x="296" y="472"/>
                    <a:pt x="290" y="418"/>
                  </a:cubicBezTo>
                  <a:cubicBezTo>
                    <a:pt x="284" y="364"/>
                    <a:pt x="282" y="312"/>
                    <a:pt x="234" y="242"/>
                  </a:cubicBezTo>
                  <a:cubicBezTo>
                    <a:pt x="186" y="172"/>
                    <a:pt x="49" y="50"/>
                    <a:pt x="0" y="0"/>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04" name="Freeform 24"/>
            <p:cNvSpPr>
              <a:spLocks/>
            </p:cNvSpPr>
            <p:nvPr/>
          </p:nvSpPr>
          <p:spPr bwMode="auto">
            <a:xfrm>
              <a:off x="2387" y="655"/>
              <a:ext cx="130" cy="573"/>
            </a:xfrm>
            <a:custGeom>
              <a:avLst/>
              <a:gdLst>
                <a:gd name="T0" fmla="*/ 0 w 96"/>
                <a:gd name="T1" fmla="*/ 736 h 446"/>
                <a:gd name="T2" fmla="*/ 129 w 96"/>
                <a:gd name="T3" fmla="*/ 621 h 446"/>
                <a:gd name="T4" fmla="*/ 161 w 96"/>
                <a:gd name="T5" fmla="*/ 364 h 446"/>
                <a:gd name="T6" fmla="*/ 41 w 96"/>
                <a:gd name="T7" fmla="*/ 0 h 446"/>
                <a:gd name="T8" fmla="*/ 0 60000 65536"/>
                <a:gd name="T9" fmla="*/ 0 60000 65536"/>
                <a:gd name="T10" fmla="*/ 0 60000 65536"/>
                <a:gd name="T11" fmla="*/ 0 60000 65536"/>
                <a:gd name="T12" fmla="*/ 0 w 96"/>
                <a:gd name="T13" fmla="*/ 0 h 446"/>
                <a:gd name="T14" fmla="*/ 96 w 96"/>
                <a:gd name="T15" fmla="*/ 446 h 446"/>
              </a:gdLst>
              <a:ahLst/>
              <a:cxnLst>
                <a:cxn ang="T8">
                  <a:pos x="T0" y="T1"/>
                </a:cxn>
                <a:cxn ang="T9">
                  <a:pos x="T2" y="T3"/>
                </a:cxn>
                <a:cxn ang="T10">
                  <a:pos x="T4" y="T5"/>
                </a:cxn>
                <a:cxn ang="T11">
                  <a:pos x="T6" y="T7"/>
                </a:cxn>
              </a:cxnLst>
              <a:rect l="T12" t="T13" r="T14" b="T15"/>
              <a:pathLst>
                <a:path w="96" h="446">
                  <a:moveTo>
                    <a:pt x="0" y="446"/>
                  </a:moveTo>
                  <a:cubicBezTo>
                    <a:pt x="12" y="434"/>
                    <a:pt x="55" y="414"/>
                    <a:pt x="70" y="376"/>
                  </a:cubicBezTo>
                  <a:cubicBezTo>
                    <a:pt x="85" y="338"/>
                    <a:pt x="96" y="283"/>
                    <a:pt x="88" y="220"/>
                  </a:cubicBezTo>
                  <a:cubicBezTo>
                    <a:pt x="80" y="157"/>
                    <a:pt x="36" y="46"/>
                    <a:pt x="22" y="0"/>
                  </a:cubicBezTo>
                </a:path>
              </a:pathLst>
            </a:custGeom>
            <a:noFill/>
            <a:ln w="12700" cap="flat" cmpd="sng">
              <a:solidFill>
                <a:srgbClr val="33CC33"/>
              </a:solidFill>
              <a:prstDash val="solid"/>
              <a:round/>
              <a:headEnd type="none" w="sm" len="sm"/>
              <a:tailEnd type="oval" w="sm" len="sm"/>
            </a:ln>
          </p:spPr>
          <p:txBody>
            <a:bodyPr/>
            <a:lstStyle/>
            <a:p>
              <a:endParaRPr lang="es-ES"/>
            </a:p>
          </p:txBody>
        </p:sp>
        <p:sp>
          <p:nvSpPr>
            <p:cNvPr id="20505" name="Freeform 25"/>
            <p:cNvSpPr>
              <a:spLocks/>
            </p:cNvSpPr>
            <p:nvPr/>
          </p:nvSpPr>
          <p:spPr bwMode="auto">
            <a:xfrm>
              <a:off x="2217" y="1552"/>
              <a:ext cx="259" cy="225"/>
            </a:xfrm>
            <a:custGeom>
              <a:avLst/>
              <a:gdLst>
                <a:gd name="T0" fmla="*/ 0 w 191"/>
                <a:gd name="T1" fmla="*/ 0 h 175"/>
                <a:gd name="T2" fmla="*/ 77 w 191"/>
                <a:gd name="T3" fmla="*/ 19 h 175"/>
                <a:gd name="T4" fmla="*/ 125 w 191"/>
                <a:gd name="T5" fmla="*/ 57 h 175"/>
                <a:gd name="T6" fmla="*/ 197 w 191"/>
                <a:gd name="T7" fmla="*/ 132 h 175"/>
                <a:gd name="T8" fmla="*/ 252 w 191"/>
                <a:gd name="T9" fmla="*/ 231 h 175"/>
                <a:gd name="T10" fmla="*/ 351 w 191"/>
                <a:gd name="T11" fmla="*/ 289 h 175"/>
                <a:gd name="T12" fmla="*/ 0 60000 65536"/>
                <a:gd name="T13" fmla="*/ 0 60000 65536"/>
                <a:gd name="T14" fmla="*/ 0 60000 65536"/>
                <a:gd name="T15" fmla="*/ 0 60000 65536"/>
                <a:gd name="T16" fmla="*/ 0 60000 65536"/>
                <a:gd name="T17" fmla="*/ 0 60000 65536"/>
                <a:gd name="T18" fmla="*/ 0 w 191"/>
                <a:gd name="T19" fmla="*/ 0 h 175"/>
                <a:gd name="T20" fmla="*/ 191 w 191"/>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191" h="175">
                  <a:moveTo>
                    <a:pt x="0" y="0"/>
                  </a:moveTo>
                  <a:cubicBezTo>
                    <a:pt x="7" y="2"/>
                    <a:pt x="31" y="6"/>
                    <a:pt x="42" y="12"/>
                  </a:cubicBezTo>
                  <a:cubicBezTo>
                    <a:pt x="53" y="18"/>
                    <a:pt x="57" y="23"/>
                    <a:pt x="68" y="34"/>
                  </a:cubicBezTo>
                  <a:cubicBezTo>
                    <a:pt x="79" y="45"/>
                    <a:pt x="95" y="62"/>
                    <a:pt x="107" y="80"/>
                  </a:cubicBezTo>
                  <a:cubicBezTo>
                    <a:pt x="119" y="98"/>
                    <a:pt x="123" y="124"/>
                    <a:pt x="137" y="140"/>
                  </a:cubicBezTo>
                  <a:cubicBezTo>
                    <a:pt x="151" y="156"/>
                    <a:pt x="180" y="168"/>
                    <a:pt x="191" y="175"/>
                  </a:cubicBezTo>
                </a:path>
              </a:pathLst>
            </a:custGeom>
            <a:noFill/>
            <a:ln w="9525" cap="flat" cmpd="sng">
              <a:solidFill>
                <a:srgbClr val="CC3399"/>
              </a:solidFill>
              <a:prstDash val="dash"/>
              <a:round/>
              <a:headEnd type="oval" w="sm" len="sm"/>
              <a:tailEnd type="diamond" w="sm" len="sm"/>
            </a:ln>
          </p:spPr>
          <p:txBody>
            <a:bodyPr/>
            <a:lstStyle/>
            <a:p>
              <a:endParaRPr lang="es-ES"/>
            </a:p>
          </p:txBody>
        </p:sp>
        <p:sp>
          <p:nvSpPr>
            <p:cNvPr id="20506" name="Freeform 26"/>
            <p:cNvSpPr>
              <a:spLocks/>
            </p:cNvSpPr>
            <p:nvPr/>
          </p:nvSpPr>
          <p:spPr bwMode="auto">
            <a:xfrm>
              <a:off x="1964" y="2210"/>
              <a:ext cx="90" cy="63"/>
            </a:xfrm>
            <a:custGeom>
              <a:avLst/>
              <a:gdLst>
                <a:gd name="T0" fmla="*/ 82 w 66"/>
                <a:gd name="T1" fmla="*/ 12 h 49"/>
                <a:gd name="T2" fmla="*/ 40 w 66"/>
                <a:gd name="T3" fmla="*/ 1 h 49"/>
                <a:gd name="T4" fmla="*/ 0 w 66"/>
                <a:gd name="T5" fmla="*/ 22 h 49"/>
                <a:gd name="T6" fmla="*/ 30 w 66"/>
                <a:gd name="T7" fmla="*/ 64 h 49"/>
                <a:gd name="T8" fmla="*/ 78 w 66"/>
                <a:gd name="T9" fmla="*/ 80 h 49"/>
                <a:gd name="T10" fmla="*/ 112 w 66"/>
                <a:gd name="T11" fmla="*/ 75 h 49"/>
                <a:gd name="T12" fmla="*/ 106 w 66"/>
                <a:gd name="T13" fmla="*/ 36 h 49"/>
                <a:gd name="T14" fmla="*/ 82 w 66"/>
                <a:gd name="T15" fmla="*/ 12 h 49"/>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49"/>
                <a:gd name="T26" fmla="*/ 66 w 66"/>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49">
                  <a:moveTo>
                    <a:pt x="44" y="7"/>
                  </a:moveTo>
                  <a:cubicBezTo>
                    <a:pt x="38" y="0"/>
                    <a:pt x="21" y="1"/>
                    <a:pt x="21" y="1"/>
                  </a:cubicBezTo>
                  <a:cubicBezTo>
                    <a:pt x="9" y="2"/>
                    <a:pt x="4" y="2"/>
                    <a:pt x="0" y="13"/>
                  </a:cubicBezTo>
                  <a:cubicBezTo>
                    <a:pt x="0" y="19"/>
                    <a:pt x="9" y="33"/>
                    <a:pt x="16" y="39"/>
                  </a:cubicBezTo>
                  <a:cubicBezTo>
                    <a:pt x="23" y="45"/>
                    <a:pt x="35" y="47"/>
                    <a:pt x="42" y="48"/>
                  </a:cubicBezTo>
                  <a:cubicBezTo>
                    <a:pt x="49" y="49"/>
                    <a:pt x="54" y="49"/>
                    <a:pt x="60" y="45"/>
                  </a:cubicBezTo>
                  <a:cubicBezTo>
                    <a:pt x="66" y="41"/>
                    <a:pt x="59" y="25"/>
                    <a:pt x="57" y="22"/>
                  </a:cubicBezTo>
                  <a:cubicBezTo>
                    <a:pt x="55" y="19"/>
                    <a:pt x="47" y="10"/>
                    <a:pt x="44" y="7"/>
                  </a:cubicBezTo>
                  <a:close/>
                </a:path>
              </a:pathLst>
            </a:custGeom>
            <a:noFill/>
            <a:ln w="9525" cap="flat" cmpd="sng">
              <a:solidFill>
                <a:srgbClr val="FF3300"/>
              </a:solidFill>
              <a:prstDash val="solid"/>
              <a:round/>
              <a:headEnd/>
              <a:tailEnd/>
            </a:ln>
          </p:spPr>
          <p:txBody>
            <a:bodyPr/>
            <a:lstStyle/>
            <a:p>
              <a:endParaRPr lang="es-ES"/>
            </a:p>
          </p:txBody>
        </p:sp>
        <p:sp>
          <p:nvSpPr>
            <p:cNvPr id="20507" name="Freeform 27"/>
            <p:cNvSpPr>
              <a:spLocks/>
            </p:cNvSpPr>
            <p:nvPr/>
          </p:nvSpPr>
          <p:spPr bwMode="auto">
            <a:xfrm rot="725685">
              <a:off x="1725" y="2203"/>
              <a:ext cx="79" cy="71"/>
            </a:xfrm>
            <a:custGeom>
              <a:avLst/>
              <a:gdLst>
                <a:gd name="T0" fmla="*/ 25 w 58"/>
                <a:gd name="T1" fmla="*/ 25 h 55"/>
                <a:gd name="T2" fmla="*/ 63 w 58"/>
                <a:gd name="T3" fmla="*/ 5 h 55"/>
                <a:gd name="T4" fmla="*/ 106 w 58"/>
                <a:gd name="T5" fmla="*/ 17 h 55"/>
                <a:gd name="T6" fmla="*/ 86 w 58"/>
                <a:gd name="T7" fmla="*/ 65 h 55"/>
                <a:gd name="T8" fmla="*/ 52 w 58"/>
                <a:gd name="T9" fmla="*/ 81 h 55"/>
                <a:gd name="T10" fmla="*/ 14 w 58"/>
                <a:gd name="T11" fmla="*/ 86 h 55"/>
                <a:gd name="T12" fmla="*/ 5 w 58"/>
                <a:gd name="T13" fmla="*/ 53 h 55"/>
                <a:gd name="T14" fmla="*/ 25 w 58"/>
                <a:gd name="T15" fmla="*/ 25 h 55"/>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55"/>
                <a:gd name="T26" fmla="*/ 58 w 58"/>
                <a:gd name="T27" fmla="*/ 55 h 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55">
                  <a:moveTo>
                    <a:pt x="13" y="15"/>
                  </a:moveTo>
                  <a:cubicBezTo>
                    <a:pt x="17" y="6"/>
                    <a:pt x="34" y="3"/>
                    <a:pt x="34" y="3"/>
                  </a:cubicBezTo>
                  <a:cubicBezTo>
                    <a:pt x="45" y="2"/>
                    <a:pt x="50" y="0"/>
                    <a:pt x="57" y="10"/>
                  </a:cubicBezTo>
                  <a:cubicBezTo>
                    <a:pt x="58" y="16"/>
                    <a:pt x="51" y="33"/>
                    <a:pt x="46" y="39"/>
                  </a:cubicBezTo>
                  <a:cubicBezTo>
                    <a:pt x="41" y="45"/>
                    <a:pt x="34" y="47"/>
                    <a:pt x="28" y="49"/>
                  </a:cubicBezTo>
                  <a:cubicBezTo>
                    <a:pt x="22" y="51"/>
                    <a:pt x="11" y="55"/>
                    <a:pt x="7" y="52"/>
                  </a:cubicBezTo>
                  <a:cubicBezTo>
                    <a:pt x="0" y="50"/>
                    <a:pt x="2" y="36"/>
                    <a:pt x="3" y="32"/>
                  </a:cubicBezTo>
                  <a:cubicBezTo>
                    <a:pt x="5" y="29"/>
                    <a:pt x="10" y="18"/>
                    <a:pt x="13" y="15"/>
                  </a:cubicBezTo>
                  <a:close/>
                </a:path>
              </a:pathLst>
            </a:custGeom>
            <a:noFill/>
            <a:ln w="9525" cap="flat" cmpd="sng">
              <a:solidFill>
                <a:srgbClr val="FF3300"/>
              </a:solidFill>
              <a:prstDash val="solid"/>
              <a:round/>
              <a:headEnd/>
              <a:tailEnd/>
            </a:ln>
          </p:spPr>
          <p:txBody>
            <a:bodyPr/>
            <a:lstStyle/>
            <a:p>
              <a:endParaRPr lang="es-ES"/>
            </a:p>
          </p:txBody>
        </p:sp>
        <p:sp>
          <p:nvSpPr>
            <p:cNvPr id="20508" name="Freeform 28"/>
            <p:cNvSpPr>
              <a:spLocks/>
            </p:cNvSpPr>
            <p:nvPr/>
          </p:nvSpPr>
          <p:spPr bwMode="auto">
            <a:xfrm>
              <a:off x="1993" y="1747"/>
              <a:ext cx="493" cy="96"/>
            </a:xfrm>
            <a:custGeom>
              <a:avLst/>
              <a:gdLst>
                <a:gd name="T0" fmla="*/ 0 w 363"/>
                <a:gd name="T1" fmla="*/ 28 h 75"/>
                <a:gd name="T2" fmla="*/ 105 w 363"/>
                <a:gd name="T3" fmla="*/ 5 h 75"/>
                <a:gd name="T4" fmla="*/ 242 w 363"/>
                <a:gd name="T5" fmla="*/ 13 h 75"/>
                <a:gd name="T6" fmla="*/ 410 w 363"/>
                <a:gd name="T7" fmla="*/ 88 h 75"/>
                <a:gd name="T8" fmla="*/ 585 w 363"/>
                <a:gd name="T9" fmla="*/ 119 h 75"/>
                <a:gd name="T10" fmla="*/ 670 w 363"/>
                <a:gd name="T11" fmla="*/ 105 h 75"/>
                <a:gd name="T12" fmla="*/ 0 60000 65536"/>
                <a:gd name="T13" fmla="*/ 0 60000 65536"/>
                <a:gd name="T14" fmla="*/ 0 60000 65536"/>
                <a:gd name="T15" fmla="*/ 0 60000 65536"/>
                <a:gd name="T16" fmla="*/ 0 60000 65536"/>
                <a:gd name="T17" fmla="*/ 0 60000 65536"/>
                <a:gd name="T18" fmla="*/ 0 w 363"/>
                <a:gd name="T19" fmla="*/ 0 h 75"/>
                <a:gd name="T20" fmla="*/ 363 w 363"/>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363" h="75">
                  <a:moveTo>
                    <a:pt x="0" y="17"/>
                  </a:moveTo>
                  <a:cubicBezTo>
                    <a:pt x="9" y="15"/>
                    <a:pt x="35" y="4"/>
                    <a:pt x="57" y="3"/>
                  </a:cubicBezTo>
                  <a:cubicBezTo>
                    <a:pt x="79" y="2"/>
                    <a:pt x="104" y="0"/>
                    <a:pt x="131" y="8"/>
                  </a:cubicBezTo>
                  <a:cubicBezTo>
                    <a:pt x="158" y="16"/>
                    <a:pt x="191" y="43"/>
                    <a:pt x="222" y="54"/>
                  </a:cubicBezTo>
                  <a:cubicBezTo>
                    <a:pt x="253" y="65"/>
                    <a:pt x="294" y="71"/>
                    <a:pt x="317" y="73"/>
                  </a:cubicBezTo>
                  <a:cubicBezTo>
                    <a:pt x="340" y="75"/>
                    <a:pt x="354" y="66"/>
                    <a:pt x="363" y="64"/>
                  </a:cubicBezTo>
                </a:path>
              </a:pathLst>
            </a:custGeom>
            <a:noFill/>
            <a:ln w="9525" cap="flat" cmpd="sng">
              <a:solidFill>
                <a:srgbClr val="CC3399"/>
              </a:solidFill>
              <a:prstDash val="dash"/>
              <a:round/>
              <a:headEnd type="oval" w="sm" len="sm"/>
              <a:tailEnd type="diamond" w="sm" len="sm"/>
            </a:ln>
          </p:spPr>
          <p:txBody>
            <a:bodyPr/>
            <a:lstStyle/>
            <a:p>
              <a:endParaRPr lang="es-ES"/>
            </a:p>
          </p:txBody>
        </p:sp>
        <p:sp>
          <p:nvSpPr>
            <p:cNvPr id="20509" name="Freeform 29"/>
            <p:cNvSpPr>
              <a:spLocks/>
            </p:cNvSpPr>
            <p:nvPr/>
          </p:nvSpPr>
          <p:spPr bwMode="auto">
            <a:xfrm>
              <a:off x="2034" y="1858"/>
              <a:ext cx="467" cy="59"/>
            </a:xfrm>
            <a:custGeom>
              <a:avLst/>
              <a:gdLst>
                <a:gd name="T0" fmla="*/ 0 w 344"/>
                <a:gd name="T1" fmla="*/ 49 h 46"/>
                <a:gd name="T2" fmla="*/ 65 w 344"/>
                <a:gd name="T3" fmla="*/ 15 h 46"/>
                <a:gd name="T4" fmla="*/ 159 w 344"/>
                <a:gd name="T5" fmla="*/ 10 h 46"/>
                <a:gd name="T6" fmla="*/ 297 w 344"/>
                <a:gd name="T7" fmla="*/ 69 h 46"/>
                <a:gd name="T8" fmla="*/ 447 w 344"/>
                <a:gd name="T9" fmla="*/ 47 h 46"/>
                <a:gd name="T10" fmla="*/ 634 w 344"/>
                <a:gd name="T11" fmla="*/ 74 h 46"/>
                <a:gd name="T12" fmla="*/ 0 60000 65536"/>
                <a:gd name="T13" fmla="*/ 0 60000 65536"/>
                <a:gd name="T14" fmla="*/ 0 60000 65536"/>
                <a:gd name="T15" fmla="*/ 0 60000 65536"/>
                <a:gd name="T16" fmla="*/ 0 60000 65536"/>
                <a:gd name="T17" fmla="*/ 0 60000 65536"/>
                <a:gd name="T18" fmla="*/ 0 w 344"/>
                <a:gd name="T19" fmla="*/ 0 h 46"/>
                <a:gd name="T20" fmla="*/ 344 w 344"/>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344" h="46">
                  <a:moveTo>
                    <a:pt x="0" y="30"/>
                  </a:moveTo>
                  <a:cubicBezTo>
                    <a:pt x="6" y="27"/>
                    <a:pt x="21" y="13"/>
                    <a:pt x="35" y="9"/>
                  </a:cubicBezTo>
                  <a:cubicBezTo>
                    <a:pt x="49" y="5"/>
                    <a:pt x="65" y="0"/>
                    <a:pt x="86" y="6"/>
                  </a:cubicBezTo>
                  <a:cubicBezTo>
                    <a:pt x="107" y="12"/>
                    <a:pt x="135" y="38"/>
                    <a:pt x="161" y="42"/>
                  </a:cubicBezTo>
                  <a:cubicBezTo>
                    <a:pt x="187" y="46"/>
                    <a:pt x="212" y="29"/>
                    <a:pt x="242" y="29"/>
                  </a:cubicBezTo>
                  <a:cubicBezTo>
                    <a:pt x="272" y="29"/>
                    <a:pt x="323" y="42"/>
                    <a:pt x="344" y="45"/>
                  </a:cubicBezTo>
                </a:path>
              </a:pathLst>
            </a:custGeom>
            <a:noFill/>
            <a:ln w="9525" cap="flat" cmpd="sng">
              <a:solidFill>
                <a:srgbClr val="CC3399"/>
              </a:solidFill>
              <a:prstDash val="dash"/>
              <a:round/>
              <a:headEnd type="oval" w="sm" len="sm"/>
              <a:tailEnd type="diamond" w="sm" len="sm"/>
            </a:ln>
          </p:spPr>
          <p:txBody>
            <a:bodyPr/>
            <a:lstStyle/>
            <a:p>
              <a:endParaRPr lang="es-ES"/>
            </a:p>
          </p:txBody>
        </p:sp>
        <p:sp>
          <p:nvSpPr>
            <p:cNvPr id="20510" name="Freeform 30"/>
            <p:cNvSpPr>
              <a:spLocks/>
            </p:cNvSpPr>
            <p:nvPr/>
          </p:nvSpPr>
          <p:spPr bwMode="auto">
            <a:xfrm>
              <a:off x="2026" y="1944"/>
              <a:ext cx="483" cy="294"/>
            </a:xfrm>
            <a:custGeom>
              <a:avLst/>
              <a:gdLst>
                <a:gd name="T0" fmla="*/ 0 w 356"/>
                <a:gd name="T1" fmla="*/ 377 h 229"/>
                <a:gd name="T2" fmla="*/ 64 w 356"/>
                <a:gd name="T3" fmla="*/ 294 h 229"/>
                <a:gd name="T4" fmla="*/ 149 w 356"/>
                <a:gd name="T5" fmla="*/ 239 h 229"/>
                <a:gd name="T6" fmla="*/ 285 w 356"/>
                <a:gd name="T7" fmla="*/ 107 h 229"/>
                <a:gd name="T8" fmla="*/ 459 w 356"/>
                <a:gd name="T9" fmla="*/ 13 h 229"/>
                <a:gd name="T10" fmla="*/ 655 w 356"/>
                <a:gd name="T11" fmla="*/ 23 h 229"/>
                <a:gd name="T12" fmla="*/ 0 60000 65536"/>
                <a:gd name="T13" fmla="*/ 0 60000 65536"/>
                <a:gd name="T14" fmla="*/ 0 60000 65536"/>
                <a:gd name="T15" fmla="*/ 0 60000 65536"/>
                <a:gd name="T16" fmla="*/ 0 60000 65536"/>
                <a:gd name="T17" fmla="*/ 0 60000 65536"/>
                <a:gd name="T18" fmla="*/ 0 w 356"/>
                <a:gd name="T19" fmla="*/ 0 h 229"/>
                <a:gd name="T20" fmla="*/ 356 w 356"/>
                <a:gd name="T21" fmla="*/ 229 h 229"/>
              </a:gdLst>
              <a:ahLst/>
              <a:cxnLst>
                <a:cxn ang="T12">
                  <a:pos x="T0" y="T1"/>
                </a:cxn>
                <a:cxn ang="T13">
                  <a:pos x="T2" y="T3"/>
                </a:cxn>
                <a:cxn ang="T14">
                  <a:pos x="T4" y="T5"/>
                </a:cxn>
                <a:cxn ang="T15">
                  <a:pos x="T6" y="T7"/>
                </a:cxn>
                <a:cxn ang="T16">
                  <a:pos x="T8" y="T9"/>
                </a:cxn>
                <a:cxn ang="T17">
                  <a:pos x="T10" y="T11"/>
                </a:cxn>
              </a:cxnLst>
              <a:rect l="T18" t="T19" r="T20" b="T21"/>
              <a:pathLst>
                <a:path w="356" h="229">
                  <a:moveTo>
                    <a:pt x="0" y="229"/>
                  </a:moveTo>
                  <a:cubicBezTo>
                    <a:pt x="6" y="221"/>
                    <a:pt x="22" y="192"/>
                    <a:pt x="35" y="178"/>
                  </a:cubicBezTo>
                  <a:cubicBezTo>
                    <a:pt x="48" y="164"/>
                    <a:pt x="61" y="164"/>
                    <a:pt x="81" y="145"/>
                  </a:cubicBezTo>
                  <a:cubicBezTo>
                    <a:pt x="101" y="126"/>
                    <a:pt x="127" y="88"/>
                    <a:pt x="155" y="65"/>
                  </a:cubicBezTo>
                  <a:cubicBezTo>
                    <a:pt x="183" y="42"/>
                    <a:pt x="216" y="16"/>
                    <a:pt x="249" y="8"/>
                  </a:cubicBezTo>
                  <a:cubicBezTo>
                    <a:pt x="282" y="0"/>
                    <a:pt x="334" y="13"/>
                    <a:pt x="356" y="14"/>
                  </a:cubicBezTo>
                </a:path>
              </a:pathLst>
            </a:custGeom>
            <a:noFill/>
            <a:ln w="9525" cap="flat" cmpd="sng">
              <a:solidFill>
                <a:srgbClr val="CC3399"/>
              </a:solidFill>
              <a:prstDash val="dash"/>
              <a:round/>
              <a:headEnd type="stealth" w="sm" len="sm"/>
              <a:tailEnd type="diamond" w="sm" len="sm"/>
            </a:ln>
          </p:spPr>
          <p:txBody>
            <a:bodyPr/>
            <a:lstStyle/>
            <a:p>
              <a:endParaRPr lang="es-ES"/>
            </a:p>
          </p:txBody>
        </p:sp>
        <p:sp>
          <p:nvSpPr>
            <p:cNvPr id="20511" name="Freeform 31"/>
            <p:cNvSpPr>
              <a:spLocks/>
            </p:cNvSpPr>
            <p:nvPr/>
          </p:nvSpPr>
          <p:spPr bwMode="auto">
            <a:xfrm>
              <a:off x="2362" y="2053"/>
              <a:ext cx="94" cy="44"/>
            </a:xfrm>
            <a:custGeom>
              <a:avLst/>
              <a:gdLst>
                <a:gd name="T0" fmla="*/ 0 w 69"/>
                <a:gd name="T1" fmla="*/ 57 h 34"/>
                <a:gd name="T2" fmla="*/ 56 w 69"/>
                <a:gd name="T3" fmla="*/ 17 h 34"/>
                <a:gd name="T4" fmla="*/ 128 w 69"/>
                <a:gd name="T5" fmla="*/ 0 h 34"/>
                <a:gd name="T6" fmla="*/ 0 60000 65536"/>
                <a:gd name="T7" fmla="*/ 0 60000 65536"/>
                <a:gd name="T8" fmla="*/ 0 60000 65536"/>
                <a:gd name="T9" fmla="*/ 0 w 69"/>
                <a:gd name="T10" fmla="*/ 0 h 34"/>
                <a:gd name="T11" fmla="*/ 69 w 69"/>
                <a:gd name="T12" fmla="*/ 34 h 34"/>
              </a:gdLst>
              <a:ahLst/>
              <a:cxnLst>
                <a:cxn ang="T6">
                  <a:pos x="T0" y="T1"/>
                </a:cxn>
                <a:cxn ang="T7">
                  <a:pos x="T2" y="T3"/>
                </a:cxn>
                <a:cxn ang="T8">
                  <a:pos x="T4" y="T5"/>
                </a:cxn>
              </a:cxnLst>
              <a:rect l="T9" t="T10" r="T11" b="T12"/>
              <a:pathLst>
                <a:path w="69" h="34">
                  <a:moveTo>
                    <a:pt x="0" y="34"/>
                  </a:moveTo>
                  <a:cubicBezTo>
                    <a:pt x="5" y="30"/>
                    <a:pt x="19" y="16"/>
                    <a:pt x="30" y="10"/>
                  </a:cubicBezTo>
                  <a:cubicBezTo>
                    <a:pt x="41" y="4"/>
                    <a:pt x="61" y="2"/>
                    <a:pt x="69" y="0"/>
                  </a:cubicBezTo>
                </a:path>
              </a:pathLst>
            </a:custGeom>
            <a:noFill/>
            <a:ln w="9525" cap="flat" cmpd="sng">
              <a:solidFill>
                <a:srgbClr val="CC3399"/>
              </a:solidFill>
              <a:prstDash val="sysDot"/>
              <a:round/>
              <a:headEnd type="diamond" w="sm" len="sm"/>
              <a:tailEnd type="oval" w="sm" len="sm"/>
            </a:ln>
          </p:spPr>
          <p:txBody>
            <a:bodyPr/>
            <a:lstStyle/>
            <a:p>
              <a:endParaRPr lang="es-ES"/>
            </a:p>
          </p:txBody>
        </p:sp>
        <p:sp>
          <p:nvSpPr>
            <p:cNvPr id="20512" name="Freeform 32"/>
            <p:cNvSpPr>
              <a:spLocks/>
            </p:cNvSpPr>
            <p:nvPr/>
          </p:nvSpPr>
          <p:spPr bwMode="auto">
            <a:xfrm>
              <a:off x="2464" y="2097"/>
              <a:ext cx="91" cy="34"/>
            </a:xfrm>
            <a:custGeom>
              <a:avLst/>
              <a:gdLst>
                <a:gd name="T0" fmla="*/ 0 w 67"/>
                <a:gd name="T1" fmla="*/ 43 h 27"/>
                <a:gd name="T2" fmla="*/ 41 w 67"/>
                <a:gd name="T3" fmla="*/ 19 h 27"/>
                <a:gd name="T4" fmla="*/ 124 w 67"/>
                <a:gd name="T5" fmla="*/ 0 h 27"/>
                <a:gd name="T6" fmla="*/ 0 60000 65536"/>
                <a:gd name="T7" fmla="*/ 0 60000 65536"/>
                <a:gd name="T8" fmla="*/ 0 60000 65536"/>
                <a:gd name="T9" fmla="*/ 0 w 67"/>
                <a:gd name="T10" fmla="*/ 0 h 27"/>
                <a:gd name="T11" fmla="*/ 67 w 67"/>
                <a:gd name="T12" fmla="*/ 27 h 27"/>
              </a:gdLst>
              <a:ahLst/>
              <a:cxnLst>
                <a:cxn ang="T6">
                  <a:pos x="T0" y="T1"/>
                </a:cxn>
                <a:cxn ang="T7">
                  <a:pos x="T2" y="T3"/>
                </a:cxn>
                <a:cxn ang="T8">
                  <a:pos x="T4" y="T5"/>
                </a:cxn>
              </a:cxnLst>
              <a:rect l="T9" t="T10" r="T11" b="T12"/>
              <a:pathLst>
                <a:path w="67" h="27">
                  <a:moveTo>
                    <a:pt x="0" y="27"/>
                  </a:moveTo>
                  <a:cubicBezTo>
                    <a:pt x="3" y="25"/>
                    <a:pt x="11" y="16"/>
                    <a:pt x="22" y="12"/>
                  </a:cubicBezTo>
                  <a:cubicBezTo>
                    <a:pt x="37" y="5"/>
                    <a:pt x="58" y="2"/>
                    <a:pt x="67" y="0"/>
                  </a:cubicBezTo>
                </a:path>
              </a:pathLst>
            </a:custGeom>
            <a:noFill/>
            <a:ln w="9525" cap="flat" cmpd="sng">
              <a:solidFill>
                <a:srgbClr val="CC3399"/>
              </a:solidFill>
              <a:prstDash val="sysDot"/>
              <a:round/>
              <a:headEnd type="diamond" w="sm" len="sm"/>
              <a:tailEnd type="oval" w="sm" len="sm"/>
            </a:ln>
          </p:spPr>
          <p:txBody>
            <a:bodyPr/>
            <a:lstStyle/>
            <a:p>
              <a:endParaRPr lang="es-ES"/>
            </a:p>
          </p:txBody>
        </p:sp>
        <p:sp>
          <p:nvSpPr>
            <p:cNvPr id="20513" name="Freeform 33"/>
            <p:cNvSpPr>
              <a:spLocks/>
            </p:cNvSpPr>
            <p:nvPr/>
          </p:nvSpPr>
          <p:spPr bwMode="auto">
            <a:xfrm>
              <a:off x="2277" y="1223"/>
              <a:ext cx="578" cy="818"/>
            </a:xfrm>
            <a:custGeom>
              <a:avLst/>
              <a:gdLst>
                <a:gd name="T0" fmla="*/ 66 w 426"/>
                <a:gd name="T1" fmla="*/ 1050 h 637"/>
                <a:gd name="T2" fmla="*/ 5 w 426"/>
                <a:gd name="T3" fmla="*/ 971 h 637"/>
                <a:gd name="T4" fmla="*/ 27 w 426"/>
                <a:gd name="T5" fmla="*/ 835 h 637"/>
                <a:gd name="T6" fmla="*/ 145 w 426"/>
                <a:gd name="T7" fmla="*/ 616 h 637"/>
                <a:gd name="T8" fmla="*/ 305 w 426"/>
                <a:gd name="T9" fmla="*/ 424 h 637"/>
                <a:gd name="T10" fmla="*/ 480 w 426"/>
                <a:gd name="T11" fmla="*/ 295 h 637"/>
                <a:gd name="T12" fmla="*/ 651 w 426"/>
                <a:gd name="T13" fmla="*/ 155 h 637"/>
                <a:gd name="T14" fmla="*/ 784 w 426"/>
                <a:gd name="T15" fmla="*/ 0 h 637"/>
                <a:gd name="T16" fmla="*/ 0 60000 65536"/>
                <a:gd name="T17" fmla="*/ 0 60000 65536"/>
                <a:gd name="T18" fmla="*/ 0 60000 65536"/>
                <a:gd name="T19" fmla="*/ 0 60000 65536"/>
                <a:gd name="T20" fmla="*/ 0 60000 65536"/>
                <a:gd name="T21" fmla="*/ 0 60000 65536"/>
                <a:gd name="T22" fmla="*/ 0 60000 65536"/>
                <a:gd name="T23" fmla="*/ 0 60000 65536"/>
                <a:gd name="T24" fmla="*/ 0 w 426"/>
                <a:gd name="T25" fmla="*/ 0 h 637"/>
                <a:gd name="T26" fmla="*/ 426 w 426"/>
                <a:gd name="T27" fmla="*/ 637 h 6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6" h="637">
                  <a:moveTo>
                    <a:pt x="36" y="637"/>
                  </a:moveTo>
                  <a:cubicBezTo>
                    <a:pt x="31" y="629"/>
                    <a:pt x="6" y="611"/>
                    <a:pt x="3" y="589"/>
                  </a:cubicBezTo>
                  <a:cubicBezTo>
                    <a:pt x="0" y="567"/>
                    <a:pt x="2" y="542"/>
                    <a:pt x="15" y="506"/>
                  </a:cubicBezTo>
                  <a:cubicBezTo>
                    <a:pt x="28" y="467"/>
                    <a:pt x="54" y="416"/>
                    <a:pt x="79" y="374"/>
                  </a:cubicBezTo>
                  <a:cubicBezTo>
                    <a:pt x="104" y="332"/>
                    <a:pt x="136" y="289"/>
                    <a:pt x="166" y="257"/>
                  </a:cubicBezTo>
                  <a:cubicBezTo>
                    <a:pt x="196" y="225"/>
                    <a:pt x="230" y="206"/>
                    <a:pt x="261" y="179"/>
                  </a:cubicBezTo>
                  <a:cubicBezTo>
                    <a:pt x="292" y="152"/>
                    <a:pt x="327" y="124"/>
                    <a:pt x="354" y="94"/>
                  </a:cubicBezTo>
                  <a:cubicBezTo>
                    <a:pt x="381" y="64"/>
                    <a:pt x="411" y="20"/>
                    <a:pt x="426" y="0"/>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14" name="Freeform 34"/>
            <p:cNvSpPr>
              <a:spLocks/>
            </p:cNvSpPr>
            <p:nvPr/>
          </p:nvSpPr>
          <p:spPr bwMode="auto">
            <a:xfrm>
              <a:off x="2529" y="1324"/>
              <a:ext cx="466" cy="487"/>
            </a:xfrm>
            <a:custGeom>
              <a:avLst/>
              <a:gdLst>
                <a:gd name="T0" fmla="*/ 0 w 343"/>
                <a:gd name="T1" fmla="*/ 626 h 379"/>
                <a:gd name="T2" fmla="*/ 50 w 343"/>
                <a:gd name="T3" fmla="*/ 529 h 379"/>
                <a:gd name="T4" fmla="*/ 133 w 343"/>
                <a:gd name="T5" fmla="*/ 403 h 379"/>
                <a:gd name="T6" fmla="*/ 262 w 343"/>
                <a:gd name="T7" fmla="*/ 244 h 379"/>
                <a:gd name="T8" fmla="*/ 467 w 343"/>
                <a:gd name="T9" fmla="*/ 109 h 379"/>
                <a:gd name="T10" fmla="*/ 554 w 343"/>
                <a:gd name="T11" fmla="*/ 40 h 379"/>
                <a:gd name="T12" fmla="*/ 633 w 343"/>
                <a:gd name="T13" fmla="*/ 0 h 379"/>
                <a:gd name="T14" fmla="*/ 0 60000 65536"/>
                <a:gd name="T15" fmla="*/ 0 60000 65536"/>
                <a:gd name="T16" fmla="*/ 0 60000 65536"/>
                <a:gd name="T17" fmla="*/ 0 60000 65536"/>
                <a:gd name="T18" fmla="*/ 0 60000 65536"/>
                <a:gd name="T19" fmla="*/ 0 60000 65536"/>
                <a:gd name="T20" fmla="*/ 0 60000 65536"/>
                <a:gd name="T21" fmla="*/ 0 w 343"/>
                <a:gd name="T22" fmla="*/ 0 h 379"/>
                <a:gd name="T23" fmla="*/ 343 w 343"/>
                <a:gd name="T24" fmla="*/ 379 h 3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3" h="379">
                  <a:moveTo>
                    <a:pt x="0" y="379"/>
                  </a:moveTo>
                  <a:cubicBezTo>
                    <a:pt x="4" y="369"/>
                    <a:pt x="15" y="343"/>
                    <a:pt x="27" y="321"/>
                  </a:cubicBezTo>
                  <a:cubicBezTo>
                    <a:pt x="39" y="299"/>
                    <a:pt x="53" y="273"/>
                    <a:pt x="72" y="244"/>
                  </a:cubicBezTo>
                  <a:cubicBezTo>
                    <a:pt x="91" y="215"/>
                    <a:pt x="112" y="178"/>
                    <a:pt x="142" y="148"/>
                  </a:cubicBezTo>
                  <a:cubicBezTo>
                    <a:pt x="172" y="118"/>
                    <a:pt x="227" y="87"/>
                    <a:pt x="253" y="66"/>
                  </a:cubicBezTo>
                  <a:cubicBezTo>
                    <a:pt x="279" y="45"/>
                    <a:pt x="285" y="35"/>
                    <a:pt x="300" y="24"/>
                  </a:cubicBezTo>
                  <a:cubicBezTo>
                    <a:pt x="315" y="13"/>
                    <a:pt x="334" y="5"/>
                    <a:pt x="343" y="0"/>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15" name="Freeform 35"/>
            <p:cNvSpPr>
              <a:spLocks/>
            </p:cNvSpPr>
            <p:nvPr/>
          </p:nvSpPr>
          <p:spPr bwMode="auto">
            <a:xfrm>
              <a:off x="2494" y="1223"/>
              <a:ext cx="485" cy="507"/>
            </a:xfrm>
            <a:custGeom>
              <a:avLst/>
              <a:gdLst>
                <a:gd name="T0" fmla="*/ 0 w 357"/>
                <a:gd name="T1" fmla="*/ 651 h 395"/>
                <a:gd name="T2" fmla="*/ 72 w 357"/>
                <a:gd name="T3" fmla="*/ 524 h 395"/>
                <a:gd name="T4" fmla="*/ 236 w 357"/>
                <a:gd name="T5" fmla="*/ 359 h 395"/>
                <a:gd name="T6" fmla="*/ 437 w 357"/>
                <a:gd name="T7" fmla="*/ 205 h 395"/>
                <a:gd name="T8" fmla="*/ 659 w 357"/>
                <a:gd name="T9" fmla="*/ 0 h 395"/>
                <a:gd name="T10" fmla="*/ 0 60000 65536"/>
                <a:gd name="T11" fmla="*/ 0 60000 65536"/>
                <a:gd name="T12" fmla="*/ 0 60000 65536"/>
                <a:gd name="T13" fmla="*/ 0 60000 65536"/>
                <a:gd name="T14" fmla="*/ 0 60000 65536"/>
                <a:gd name="T15" fmla="*/ 0 w 357"/>
                <a:gd name="T16" fmla="*/ 0 h 395"/>
                <a:gd name="T17" fmla="*/ 357 w 357"/>
                <a:gd name="T18" fmla="*/ 395 h 395"/>
              </a:gdLst>
              <a:ahLst/>
              <a:cxnLst>
                <a:cxn ang="T10">
                  <a:pos x="T0" y="T1"/>
                </a:cxn>
                <a:cxn ang="T11">
                  <a:pos x="T2" y="T3"/>
                </a:cxn>
                <a:cxn ang="T12">
                  <a:pos x="T4" y="T5"/>
                </a:cxn>
                <a:cxn ang="T13">
                  <a:pos x="T6" y="T7"/>
                </a:cxn>
                <a:cxn ang="T14">
                  <a:pos x="T8" y="T9"/>
                </a:cxn>
              </a:cxnLst>
              <a:rect l="T15" t="T16" r="T17" b="T18"/>
              <a:pathLst>
                <a:path w="357" h="395">
                  <a:moveTo>
                    <a:pt x="0" y="395"/>
                  </a:moveTo>
                  <a:cubicBezTo>
                    <a:pt x="7" y="382"/>
                    <a:pt x="18" y="348"/>
                    <a:pt x="39" y="318"/>
                  </a:cubicBezTo>
                  <a:cubicBezTo>
                    <a:pt x="60" y="288"/>
                    <a:pt x="95" y="250"/>
                    <a:pt x="128" y="218"/>
                  </a:cubicBezTo>
                  <a:cubicBezTo>
                    <a:pt x="161" y="186"/>
                    <a:pt x="199" y="161"/>
                    <a:pt x="237" y="125"/>
                  </a:cubicBezTo>
                  <a:cubicBezTo>
                    <a:pt x="275" y="89"/>
                    <a:pt x="332" y="26"/>
                    <a:pt x="357" y="0"/>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16" name="Freeform 36"/>
            <p:cNvSpPr>
              <a:spLocks/>
            </p:cNvSpPr>
            <p:nvPr/>
          </p:nvSpPr>
          <p:spPr bwMode="auto">
            <a:xfrm>
              <a:off x="2300" y="2145"/>
              <a:ext cx="801" cy="593"/>
            </a:xfrm>
            <a:custGeom>
              <a:avLst/>
              <a:gdLst>
                <a:gd name="T0" fmla="*/ 15 w 590"/>
                <a:gd name="T1" fmla="*/ 0 h 461"/>
                <a:gd name="T2" fmla="*/ 20 w 590"/>
                <a:gd name="T3" fmla="*/ 91 h 461"/>
                <a:gd name="T4" fmla="*/ 143 w 590"/>
                <a:gd name="T5" fmla="*/ 156 h 461"/>
                <a:gd name="T6" fmla="*/ 406 w 590"/>
                <a:gd name="T7" fmla="*/ 190 h 461"/>
                <a:gd name="T8" fmla="*/ 578 w 590"/>
                <a:gd name="T9" fmla="*/ 259 h 461"/>
                <a:gd name="T10" fmla="*/ 705 w 590"/>
                <a:gd name="T11" fmla="*/ 374 h 461"/>
                <a:gd name="T12" fmla="*/ 836 w 590"/>
                <a:gd name="T13" fmla="*/ 614 h 461"/>
                <a:gd name="T14" fmla="*/ 1087 w 590"/>
                <a:gd name="T15" fmla="*/ 763 h 461"/>
                <a:gd name="T16" fmla="*/ 0 60000 65536"/>
                <a:gd name="T17" fmla="*/ 0 60000 65536"/>
                <a:gd name="T18" fmla="*/ 0 60000 65536"/>
                <a:gd name="T19" fmla="*/ 0 60000 65536"/>
                <a:gd name="T20" fmla="*/ 0 60000 65536"/>
                <a:gd name="T21" fmla="*/ 0 60000 65536"/>
                <a:gd name="T22" fmla="*/ 0 60000 65536"/>
                <a:gd name="T23" fmla="*/ 0 60000 65536"/>
                <a:gd name="T24" fmla="*/ 0 w 590"/>
                <a:gd name="T25" fmla="*/ 0 h 461"/>
                <a:gd name="T26" fmla="*/ 590 w 590"/>
                <a:gd name="T27" fmla="*/ 461 h 4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0" h="461">
                  <a:moveTo>
                    <a:pt x="8" y="0"/>
                  </a:moveTo>
                  <a:cubicBezTo>
                    <a:pt x="8" y="9"/>
                    <a:pt x="0" y="39"/>
                    <a:pt x="11" y="55"/>
                  </a:cubicBezTo>
                  <a:cubicBezTo>
                    <a:pt x="25" y="77"/>
                    <a:pt x="42" y="84"/>
                    <a:pt x="77" y="94"/>
                  </a:cubicBezTo>
                  <a:cubicBezTo>
                    <a:pt x="112" y="104"/>
                    <a:pt x="181" y="105"/>
                    <a:pt x="220" y="115"/>
                  </a:cubicBezTo>
                  <a:cubicBezTo>
                    <a:pt x="259" y="125"/>
                    <a:pt x="287" y="138"/>
                    <a:pt x="314" y="156"/>
                  </a:cubicBezTo>
                  <a:cubicBezTo>
                    <a:pt x="341" y="174"/>
                    <a:pt x="359" y="190"/>
                    <a:pt x="382" y="226"/>
                  </a:cubicBezTo>
                  <a:cubicBezTo>
                    <a:pt x="405" y="262"/>
                    <a:pt x="419" y="332"/>
                    <a:pt x="454" y="371"/>
                  </a:cubicBezTo>
                  <a:cubicBezTo>
                    <a:pt x="489" y="410"/>
                    <a:pt x="537" y="431"/>
                    <a:pt x="590" y="461"/>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17" name="Freeform 37"/>
            <p:cNvSpPr>
              <a:spLocks/>
            </p:cNvSpPr>
            <p:nvPr/>
          </p:nvSpPr>
          <p:spPr bwMode="auto">
            <a:xfrm>
              <a:off x="2570" y="2050"/>
              <a:ext cx="717" cy="427"/>
            </a:xfrm>
            <a:custGeom>
              <a:avLst/>
              <a:gdLst>
                <a:gd name="T0" fmla="*/ 0 w 528"/>
                <a:gd name="T1" fmla="*/ 0 h 332"/>
                <a:gd name="T2" fmla="*/ 79 w 528"/>
                <a:gd name="T3" fmla="*/ 54 h 332"/>
                <a:gd name="T4" fmla="*/ 156 w 528"/>
                <a:gd name="T5" fmla="*/ 123 h 332"/>
                <a:gd name="T6" fmla="*/ 194 w 528"/>
                <a:gd name="T7" fmla="*/ 224 h 332"/>
                <a:gd name="T8" fmla="*/ 268 w 528"/>
                <a:gd name="T9" fmla="*/ 336 h 332"/>
                <a:gd name="T10" fmla="*/ 460 w 528"/>
                <a:gd name="T11" fmla="*/ 496 h 332"/>
                <a:gd name="T12" fmla="*/ 705 w 528"/>
                <a:gd name="T13" fmla="*/ 549 h 332"/>
                <a:gd name="T14" fmla="*/ 870 w 528"/>
                <a:gd name="T15" fmla="*/ 496 h 332"/>
                <a:gd name="T16" fmla="*/ 932 w 528"/>
                <a:gd name="T17" fmla="*/ 391 h 332"/>
                <a:gd name="T18" fmla="*/ 974 w 528"/>
                <a:gd name="T19" fmla="*/ 287 h 3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332"/>
                <a:gd name="T32" fmla="*/ 528 w 528"/>
                <a:gd name="T33" fmla="*/ 332 h 3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332">
                  <a:moveTo>
                    <a:pt x="0" y="0"/>
                  </a:moveTo>
                  <a:cubicBezTo>
                    <a:pt x="7" y="6"/>
                    <a:pt x="29" y="20"/>
                    <a:pt x="43" y="33"/>
                  </a:cubicBezTo>
                  <a:cubicBezTo>
                    <a:pt x="57" y="46"/>
                    <a:pt x="75" y="58"/>
                    <a:pt x="85" y="75"/>
                  </a:cubicBezTo>
                  <a:cubicBezTo>
                    <a:pt x="95" y="92"/>
                    <a:pt x="95" y="114"/>
                    <a:pt x="105" y="135"/>
                  </a:cubicBezTo>
                  <a:cubicBezTo>
                    <a:pt x="115" y="156"/>
                    <a:pt x="121" y="176"/>
                    <a:pt x="145" y="203"/>
                  </a:cubicBezTo>
                  <a:cubicBezTo>
                    <a:pt x="169" y="230"/>
                    <a:pt x="211" y="279"/>
                    <a:pt x="250" y="300"/>
                  </a:cubicBezTo>
                  <a:cubicBezTo>
                    <a:pt x="289" y="321"/>
                    <a:pt x="345" y="332"/>
                    <a:pt x="382" y="332"/>
                  </a:cubicBezTo>
                  <a:cubicBezTo>
                    <a:pt x="419" y="332"/>
                    <a:pt x="452" y="316"/>
                    <a:pt x="472" y="300"/>
                  </a:cubicBezTo>
                  <a:cubicBezTo>
                    <a:pt x="492" y="284"/>
                    <a:pt x="496" y="257"/>
                    <a:pt x="505" y="236"/>
                  </a:cubicBezTo>
                  <a:cubicBezTo>
                    <a:pt x="514" y="215"/>
                    <a:pt x="523" y="186"/>
                    <a:pt x="528" y="173"/>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18" name="Freeform 38"/>
            <p:cNvSpPr>
              <a:spLocks/>
            </p:cNvSpPr>
            <p:nvPr/>
          </p:nvSpPr>
          <p:spPr bwMode="auto">
            <a:xfrm>
              <a:off x="2578" y="1987"/>
              <a:ext cx="216" cy="198"/>
            </a:xfrm>
            <a:custGeom>
              <a:avLst/>
              <a:gdLst>
                <a:gd name="T0" fmla="*/ 0 w 159"/>
                <a:gd name="T1" fmla="*/ 0 h 154"/>
                <a:gd name="T2" fmla="*/ 33 w 159"/>
                <a:gd name="T3" fmla="*/ 71 h 154"/>
                <a:gd name="T4" fmla="*/ 30 w 159"/>
                <a:gd name="T5" fmla="*/ 150 h 154"/>
                <a:gd name="T6" fmla="*/ 33 w 159"/>
                <a:gd name="T7" fmla="*/ 219 h 154"/>
                <a:gd name="T8" fmla="*/ 73 w 159"/>
                <a:gd name="T9" fmla="*/ 255 h 154"/>
                <a:gd name="T10" fmla="*/ 111 w 159"/>
                <a:gd name="T11" fmla="*/ 220 h 154"/>
                <a:gd name="T12" fmla="*/ 134 w 159"/>
                <a:gd name="T13" fmla="*/ 139 h 154"/>
                <a:gd name="T14" fmla="*/ 189 w 159"/>
                <a:gd name="T15" fmla="*/ 96 h 154"/>
                <a:gd name="T16" fmla="*/ 293 w 159"/>
                <a:gd name="T17" fmla="*/ 66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
                <a:gd name="T28" fmla="*/ 0 h 154"/>
                <a:gd name="T29" fmla="*/ 159 w 159"/>
                <a:gd name="T30" fmla="*/ 154 h 1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 h="154">
                  <a:moveTo>
                    <a:pt x="0" y="0"/>
                  </a:moveTo>
                  <a:cubicBezTo>
                    <a:pt x="3" y="7"/>
                    <a:pt x="15" y="28"/>
                    <a:pt x="18" y="43"/>
                  </a:cubicBezTo>
                  <a:cubicBezTo>
                    <a:pt x="21" y="58"/>
                    <a:pt x="16" y="76"/>
                    <a:pt x="16" y="91"/>
                  </a:cubicBezTo>
                  <a:cubicBezTo>
                    <a:pt x="16" y="106"/>
                    <a:pt x="14" y="122"/>
                    <a:pt x="18" y="132"/>
                  </a:cubicBezTo>
                  <a:cubicBezTo>
                    <a:pt x="22" y="142"/>
                    <a:pt x="33" y="154"/>
                    <a:pt x="40" y="154"/>
                  </a:cubicBezTo>
                  <a:cubicBezTo>
                    <a:pt x="47" y="154"/>
                    <a:pt x="55" y="145"/>
                    <a:pt x="60" y="133"/>
                  </a:cubicBezTo>
                  <a:cubicBezTo>
                    <a:pt x="65" y="121"/>
                    <a:pt x="66" y="96"/>
                    <a:pt x="73" y="84"/>
                  </a:cubicBezTo>
                  <a:cubicBezTo>
                    <a:pt x="80" y="72"/>
                    <a:pt x="88" y="65"/>
                    <a:pt x="102" y="58"/>
                  </a:cubicBezTo>
                  <a:cubicBezTo>
                    <a:pt x="116" y="51"/>
                    <a:pt x="147" y="44"/>
                    <a:pt x="159" y="40"/>
                  </a:cubicBezTo>
                </a:path>
              </a:pathLst>
            </a:custGeom>
            <a:noFill/>
            <a:ln w="12700" cap="flat" cmpd="sng">
              <a:solidFill>
                <a:srgbClr val="33CC33"/>
              </a:solidFill>
              <a:prstDash val="dashDot"/>
              <a:round/>
              <a:headEnd type="diamond" w="sm" len="sm"/>
              <a:tailEnd type="oval" w="sm" len="sm"/>
            </a:ln>
          </p:spPr>
          <p:txBody>
            <a:bodyPr/>
            <a:lstStyle/>
            <a:p>
              <a:endParaRPr lang="es-ES"/>
            </a:p>
          </p:txBody>
        </p:sp>
        <p:sp>
          <p:nvSpPr>
            <p:cNvPr id="20519" name="Freeform 39"/>
            <p:cNvSpPr>
              <a:spLocks/>
            </p:cNvSpPr>
            <p:nvPr/>
          </p:nvSpPr>
          <p:spPr bwMode="auto">
            <a:xfrm>
              <a:off x="2362" y="1436"/>
              <a:ext cx="689" cy="766"/>
            </a:xfrm>
            <a:custGeom>
              <a:avLst/>
              <a:gdLst>
                <a:gd name="T0" fmla="*/ 0 w 507"/>
                <a:gd name="T1" fmla="*/ 925 h 596"/>
                <a:gd name="T2" fmla="*/ 77 w 507"/>
                <a:gd name="T3" fmla="*/ 977 h 596"/>
                <a:gd name="T4" fmla="*/ 217 w 507"/>
                <a:gd name="T5" fmla="*/ 973 h 596"/>
                <a:gd name="T6" fmla="*/ 329 w 507"/>
                <a:gd name="T7" fmla="*/ 923 h 596"/>
                <a:gd name="T8" fmla="*/ 393 w 507"/>
                <a:gd name="T9" fmla="*/ 828 h 596"/>
                <a:gd name="T10" fmla="*/ 393 w 507"/>
                <a:gd name="T11" fmla="*/ 685 h 596"/>
                <a:gd name="T12" fmla="*/ 361 w 507"/>
                <a:gd name="T13" fmla="*/ 532 h 596"/>
                <a:gd name="T14" fmla="*/ 421 w 507"/>
                <a:gd name="T15" fmla="*/ 317 h 596"/>
                <a:gd name="T16" fmla="*/ 583 w 507"/>
                <a:gd name="T17" fmla="*/ 135 h 596"/>
                <a:gd name="T18" fmla="*/ 756 w 507"/>
                <a:gd name="T19" fmla="*/ 40 h 596"/>
                <a:gd name="T20" fmla="*/ 936 w 507"/>
                <a:gd name="T21" fmla="*/ 0 h 5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7"/>
                <a:gd name="T34" fmla="*/ 0 h 596"/>
                <a:gd name="T35" fmla="*/ 507 w 507"/>
                <a:gd name="T36" fmla="*/ 596 h 5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7" h="596">
                  <a:moveTo>
                    <a:pt x="0" y="560"/>
                  </a:moveTo>
                  <a:cubicBezTo>
                    <a:pt x="7" y="565"/>
                    <a:pt x="22" y="586"/>
                    <a:pt x="42" y="591"/>
                  </a:cubicBezTo>
                  <a:cubicBezTo>
                    <a:pt x="62" y="596"/>
                    <a:pt x="95" y="594"/>
                    <a:pt x="118" y="589"/>
                  </a:cubicBezTo>
                  <a:cubicBezTo>
                    <a:pt x="151" y="583"/>
                    <a:pt x="162" y="574"/>
                    <a:pt x="178" y="559"/>
                  </a:cubicBezTo>
                  <a:cubicBezTo>
                    <a:pt x="194" y="544"/>
                    <a:pt x="207" y="525"/>
                    <a:pt x="213" y="501"/>
                  </a:cubicBezTo>
                  <a:cubicBezTo>
                    <a:pt x="219" y="477"/>
                    <a:pt x="221" y="448"/>
                    <a:pt x="213" y="415"/>
                  </a:cubicBezTo>
                  <a:cubicBezTo>
                    <a:pt x="205" y="382"/>
                    <a:pt x="194" y="359"/>
                    <a:pt x="196" y="322"/>
                  </a:cubicBezTo>
                  <a:cubicBezTo>
                    <a:pt x="193" y="283"/>
                    <a:pt x="204" y="234"/>
                    <a:pt x="228" y="192"/>
                  </a:cubicBezTo>
                  <a:cubicBezTo>
                    <a:pt x="252" y="150"/>
                    <a:pt x="286" y="110"/>
                    <a:pt x="316" y="82"/>
                  </a:cubicBezTo>
                  <a:cubicBezTo>
                    <a:pt x="346" y="54"/>
                    <a:pt x="377" y="38"/>
                    <a:pt x="409" y="24"/>
                  </a:cubicBezTo>
                  <a:cubicBezTo>
                    <a:pt x="441" y="10"/>
                    <a:pt x="487" y="5"/>
                    <a:pt x="507" y="0"/>
                  </a:cubicBezTo>
                </a:path>
              </a:pathLst>
            </a:custGeom>
            <a:noFill/>
            <a:ln w="9525" cap="flat" cmpd="sng">
              <a:solidFill>
                <a:srgbClr val="33CC33"/>
              </a:solidFill>
              <a:prstDash val="solid"/>
              <a:round/>
              <a:headEnd type="diamond" w="sm" len="sm"/>
              <a:tailEnd type="oval" w="sm" len="sm"/>
            </a:ln>
          </p:spPr>
          <p:txBody>
            <a:bodyPr/>
            <a:lstStyle/>
            <a:p>
              <a:endParaRPr lang="es-ES"/>
            </a:p>
          </p:txBody>
        </p:sp>
        <p:sp>
          <p:nvSpPr>
            <p:cNvPr id="20520" name="Freeform 40"/>
            <p:cNvSpPr>
              <a:spLocks/>
            </p:cNvSpPr>
            <p:nvPr/>
          </p:nvSpPr>
          <p:spPr bwMode="auto">
            <a:xfrm>
              <a:off x="1993" y="1092"/>
              <a:ext cx="638" cy="1138"/>
            </a:xfrm>
            <a:custGeom>
              <a:avLst/>
              <a:gdLst>
                <a:gd name="T0" fmla="*/ 0 w 470"/>
                <a:gd name="T1" fmla="*/ 1462 h 886"/>
                <a:gd name="T2" fmla="*/ 27 w 470"/>
                <a:gd name="T3" fmla="*/ 1377 h 886"/>
                <a:gd name="T4" fmla="*/ 39 w 470"/>
                <a:gd name="T5" fmla="*/ 1338 h 886"/>
                <a:gd name="T6" fmla="*/ 76 w 470"/>
                <a:gd name="T7" fmla="*/ 1270 h 886"/>
                <a:gd name="T8" fmla="*/ 155 w 470"/>
                <a:gd name="T9" fmla="*/ 1156 h 886"/>
                <a:gd name="T10" fmla="*/ 303 w 470"/>
                <a:gd name="T11" fmla="*/ 974 h 886"/>
                <a:gd name="T12" fmla="*/ 386 w 470"/>
                <a:gd name="T13" fmla="*/ 834 h 886"/>
                <a:gd name="T14" fmla="*/ 447 w 470"/>
                <a:gd name="T15" fmla="*/ 654 h 886"/>
                <a:gd name="T16" fmla="*/ 576 w 470"/>
                <a:gd name="T17" fmla="*/ 372 h 886"/>
                <a:gd name="T18" fmla="*/ 707 w 470"/>
                <a:gd name="T19" fmla="*/ 168 h 886"/>
                <a:gd name="T20" fmla="*/ 866 w 470"/>
                <a:gd name="T21" fmla="*/ 0 h 8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0"/>
                <a:gd name="T34" fmla="*/ 0 h 886"/>
                <a:gd name="T35" fmla="*/ 470 w 470"/>
                <a:gd name="T36" fmla="*/ 886 h 8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0" h="886">
                  <a:moveTo>
                    <a:pt x="0" y="886"/>
                  </a:moveTo>
                  <a:cubicBezTo>
                    <a:pt x="2" y="878"/>
                    <a:pt x="12" y="847"/>
                    <a:pt x="15" y="835"/>
                  </a:cubicBezTo>
                  <a:cubicBezTo>
                    <a:pt x="18" y="823"/>
                    <a:pt x="17" y="822"/>
                    <a:pt x="21" y="811"/>
                  </a:cubicBezTo>
                  <a:cubicBezTo>
                    <a:pt x="25" y="800"/>
                    <a:pt x="31" y="788"/>
                    <a:pt x="41" y="770"/>
                  </a:cubicBezTo>
                  <a:cubicBezTo>
                    <a:pt x="51" y="752"/>
                    <a:pt x="64" y="731"/>
                    <a:pt x="84" y="701"/>
                  </a:cubicBezTo>
                  <a:cubicBezTo>
                    <a:pt x="104" y="671"/>
                    <a:pt x="143" y="623"/>
                    <a:pt x="164" y="590"/>
                  </a:cubicBezTo>
                  <a:cubicBezTo>
                    <a:pt x="185" y="557"/>
                    <a:pt x="196" y="537"/>
                    <a:pt x="209" y="505"/>
                  </a:cubicBezTo>
                  <a:cubicBezTo>
                    <a:pt x="222" y="473"/>
                    <a:pt x="225" y="442"/>
                    <a:pt x="242" y="396"/>
                  </a:cubicBezTo>
                  <a:cubicBezTo>
                    <a:pt x="259" y="350"/>
                    <a:pt x="288" y="275"/>
                    <a:pt x="312" y="226"/>
                  </a:cubicBezTo>
                  <a:cubicBezTo>
                    <a:pt x="336" y="177"/>
                    <a:pt x="358" y="140"/>
                    <a:pt x="384" y="102"/>
                  </a:cubicBezTo>
                  <a:cubicBezTo>
                    <a:pt x="410" y="64"/>
                    <a:pt x="452" y="21"/>
                    <a:pt x="470" y="0"/>
                  </a:cubicBezTo>
                </a:path>
              </a:pathLst>
            </a:custGeom>
            <a:noFill/>
            <a:ln w="12700" cap="flat" cmpd="sng">
              <a:solidFill>
                <a:srgbClr val="33CC33"/>
              </a:solidFill>
              <a:prstDash val="solid"/>
              <a:round/>
              <a:headEnd type="stealth" w="sm" len="sm"/>
              <a:tailEnd type="oval" w="sm" len="sm"/>
            </a:ln>
          </p:spPr>
          <p:txBody>
            <a:bodyPr/>
            <a:lstStyle/>
            <a:p>
              <a:endParaRPr lang="es-ES"/>
            </a:p>
          </p:txBody>
        </p:sp>
        <p:pic>
          <p:nvPicPr>
            <p:cNvPr id="15398" name="Picture 41" descr="DSC00427"/>
            <p:cNvPicPr>
              <a:picLocks noChangeAspect="1" noChangeArrowheads="1"/>
            </p:cNvPicPr>
            <p:nvPr/>
          </p:nvPicPr>
          <p:blipFill>
            <a:blip r:embed="rId3" cstate="print">
              <a:grayscl/>
              <a:extLst>
                <a:ext uri="{28A0092B-C50C-407E-A947-70E740481C1C}">
                  <a14:useLocalDpi xmlns="" xmlns:a14="http://schemas.microsoft.com/office/drawing/2010/main" val="0"/>
                </a:ext>
              </a:extLst>
            </a:blip>
            <a:srcRect l="44075" t="37410" r="42480" b="47852"/>
            <a:stretch>
              <a:fillRect/>
            </a:stretch>
          </p:blipFill>
          <p:spPr bwMode="auto">
            <a:xfrm>
              <a:off x="1130" y="3803"/>
              <a:ext cx="1480" cy="115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2" name="Freeform 42"/>
            <p:cNvSpPr>
              <a:spLocks/>
            </p:cNvSpPr>
            <p:nvPr/>
          </p:nvSpPr>
          <p:spPr bwMode="auto">
            <a:xfrm>
              <a:off x="2085" y="4222"/>
              <a:ext cx="305" cy="515"/>
            </a:xfrm>
            <a:custGeom>
              <a:avLst/>
              <a:gdLst>
                <a:gd name="T0" fmla="*/ 89 w 224"/>
                <a:gd name="T1" fmla="*/ 661 h 401"/>
                <a:gd name="T2" fmla="*/ 234 w 224"/>
                <a:gd name="T3" fmla="*/ 607 h 401"/>
                <a:gd name="T4" fmla="*/ 364 w 224"/>
                <a:gd name="T5" fmla="*/ 465 h 401"/>
                <a:gd name="T6" fmla="*/ 415 w 224"/>
                <a:gd name="T7" fmla="*/ 290 h 401"/>
                <a:gd name="T8" fmla="*/ 342 w 224"/>
                <a:gd name="T9" fmla="*/ 57 h 401"/>
                <a:gd name="T10" fmla="*/ 271 w 224"/>
                <a:gd name="T11" fmla="*/ 0 h 401"/>
                <a:gd name="T12" fmla="*/ 252 w 224"/>
                <a:gd name="T13" fmla="*/ 57 h 401"/>
                <a:gd name="T14" fmla="*/ 242 w 224"/>
                <a:gd name="T15" fmla="*/ 226 h 401"/>
                <a:gd name="T16" fmla="*/ 189 w 224"/>
                <a:gd name="T17" fmla="*/ 344 h 401"/>
                <a:gd name="T18" fmla="*/ 112 w 224"/>
                <a:gd name="T19" fmla="*/ 424 h 401"/>
                <a:gd name="T20" fmla="*/ 45 w 224"/>
                <a:gd name="T21" fmla="*/ 492 h 401"/>
                <a:gd name="T22" fmla="*/ 5 w 224"/>
                <a:gd name="T23" fmla="*/ 607 h 401"/>
                <a:gd name="T24" fmla="*/ 89 w 224"/>
                <a:gd name="T25" fmla="*/ 661 h 4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401"/>
                <a:gd name="T41" fmla="*/ 224 w 224"/>
                <a:gd name="T42" fmla="*/ 401 h 40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401">
                  <a:moveTo>
                    <a:pt x="48" y="401"/>
                  </a:moveTo>
                  <a:cubicBezTo>
                    <a:pt x="68" y="401"/>
                    <a:pt x="101" y="388"/>
                    <a:pt x="126" y="368"/>
                  </a:cubicBezTo>
                  <a:cubicBezTo>
                    <a:pt x="148" y="346"/>
                    <a:pt x="176" y="315"/>
                    <a:pt x="196" y="282"/>
                  </a:cubicBezTo>
                  <a:cubicBezTo>
                    <a:pt x="216" y="249"/>
                    <a:pt x="218" y="224"/>
                    <a:pt x="224" y="176"/>
                  </a:cubicBezTo>
                  <a:cubicBezTo>
                    <a:pt x="219" y="119"/>
                    <a:pt x="215" y="74"/>
                    <a:pt x="184" y="34"/>
                  </a:cubicBezTo>
                  <a:cubicBezTo>
                    <a:pt x="175" y="22"/>
                    <a:pt x="161" y="5"/>
                    <a:pt x="146" y="0"/>
                  </a:cubicBezTo>
                  <a:cubicBezTo>
                    <a:pt x="125" y="3"/>
                    <a:pt x="131" y="16"/>
                    <a:pt x="136" y="34"/>
                  </a:cubicBezTo>
                  <a:cubicBezTo>
                    <a:pt x="140" y="68"/>
                    <a:pt x="135" y="105"/>
                    <a:pt x="131" y="137"/>
                  </a:cubicBezTo>
                  <a:cubicBezTo>
                    <a:pt x="122" y="159"/>
                    <a:pt x="114" y="192"/>
                    <a:pt x="102" y="209"/>
                  </a:cubicBezTo>
                  <a:cubicBezTo>
                    <a:pt x="90" y="229"/>
                    <a:pt x="73" y="242"/>
                    <a:pt x="60" y="257"/>
                  </a:cubicBezTo>
                  <a:cubicBezTo>
                    <a:pt x="47" y="272"/>
                    <a:pt x="33" y="280"/>
                    <a:pt x="24" y="298"/>
                  </a:cubicBezTo>
                  <a:cubicBezTo>
                    <a:pt x="13" y="317"/>
                    <a:pt x="0" y="353"/>
                    <a:pt x="3" y="368"/>
                  </a:cubicBezTo>
                  <a:cubicBezTo>
                    <a:pt x="6" y="383"/>
                    <a:pt x="28" y="401"/>
                    <a:pt x="48" y="401"/>
                  </a:cubicBezTo>
                  <a:close/>
                </a:path>
              </a:pathLst>
            </a:custGeom>
            <a:noFill/>
            <a:ln w="12700" cap="flat" cmpd="sng">
              <a:solidFill>
                <a:srgbClr val="FF3300"/>
              </a:solidFill>
              <a:prstDash val="solid"/>
              <a:round/>
              <a:headEnd/>
              <a:tailEnd/>
            </a:ln>
          </p:spPr>
          <p:txBody>
            <a:bodyPr/>
            <a:lstStyle/>
            <a:p>
              <a:endParaRPr lang="es-ES"/>
            </a:p>
          </p:txBody>
        </p:sp>
        <p:sp>
          <p:nvSpPr>
            <p:cNvPr id="20523" name="Freeform 43"/>
            <p:cNvSpPr>
              <a:spLocks/>
            </p:cNvSpPr>
            <p:nvPr/>
          </p:nvSpPr>
          <p:spPr bwMode="auto">
            <a:xfrm>
              <a:off x="1363" y="4338"/>
              <a:ext cx="315" cy="495"/>
            </a:xfrm>
            <a:custGeom>
              <a:avLst/>
              <a:gdLst>
                <a:gd name="T0" fmla="*/ 289 w 232"/>
                <a:gd name="T1" fmla="*/ 602 h 385"/>
                <a:gd name="T2" fmla="*/ 205 w 232"/>
                <a:gd name="T3" fmla="*/ 522 h 385"/>
                <a:gd name="T4" fmla="*/ 71 w 232"/>
                <a:gd name="T5" fmla="*/ 342 h 385"/>
                <a:gd name="T6" fmla="*/ 19 w 232"/>
                <a:gd name="T7" fmla="*/ 228 h 385"/>
                <a:gd name="T8" fmla="*/ 4 w 232"/>
                <a:gd name="T9" fmla="*/ 123 h 385"/>
                <a:gd name="T10" fmla="*/ 46 w 232"/>
                <a:gd name="T11" fmla="*/ 10 h 385"/>
                <a:gd name="T12" fmla="*/ 110 w 232"/>
                <a:gd name="T13" fmla="*/ 4 h 385"/>
                <a:gd name="T14" fmla="*/ 162 w 232"/>
                <a:gd name="T15" fmla="*/ 35 h 385"/>
                <a:gd name="T16" fmla="*/ 210 w 232"/>
                <a:gd name="T17" fmla="*/ 82 h 385"/>
                <a:gd name="T18" fmla="*/ 278 w 232"/>
                <a:gd name="T19" fmla="*/ 201 h 385"/>
                <a:gd name="T20" fmla="*/ 334 w 232"/>
                <a:gd name="T21" fmla="*/ 307 h 385"/>
                <a:gd name="T22" fmla="*/ 407 w 232"/>
                <a:gd name="T23" fmla="*/ 478 h 385"/>
                <a:gd name="T24" fmla="*/ 388 w 232"/>
                <a:gd name="T25" fmla="*/ 621 h 385"/>
                <a:gd name="T26" fmla="*/ 289 w 232"/>
                <a:gd name="T27" fmla="*/ 602 h 3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385"/>
                <a:gd name="T44" fmla="*/ 232 w 232"/>
                <a:gd name="T45" fmla="*/ 385 h 3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385">
                  <a:moveTo>
                    <a:pt x="157" y="364"/>
                  </a:moveTo>
                  <a:cubicBezTo>
                    <a:pt x="141" y="356"/>
                    <a:pt x="123" y="329"/>
                    <a:pt x="111" y="316"/>
                  </a:cubicBezTo>
                  <a:cubicBezTo>
                    <a:pt x="92" y="289"/>
                    <a:pt x="56" y="235"/>
                    <a:pt x="38" y="207"/>
                  </a:cubicBezTo>
                  <a:cubicBezTo>
                    <a:pt x="22" y="177"/>
                    <a:pt x="16" y="160"/>
                    <a:pt x="10" y="138"/>
                  </a:cubicBezTo>
                  <a:cubicBezTo>
                    <a:pt x="4" y="116"/>
                    <a:pt x="0" y="97"/>
                    <a:pt x="2" y="75"/>
                  </a:cubicBezTo>
                  <a:cubicBezTo>
                    <a:pt x="4" y="42"/>
                    <a:pt x="14" y="17"/>
                    <a:pt x="25" y="6"/>
                  </a:cubicBezTo>
                  <a:cubicBezTo>
                    <a:pt x="37" y="0"/>
                    <a:pt x="47" y="0"/>
                    <a:pt x="60" y="2"/>
                  </a:cubicBezTo>
                  <a:cubicBezTo>
                    <a:pt x="69" y="4"/>
                    <a:pt x="79" y="13"/>
                    <a:pt x="88" y="21"/>
                  </a:cubicBezTo>
                  <a:cubicBezTo>
                    <a:pt x="97" y="29"/>
                    <a:pt x="104" y="33"/>
                    <a:pt x="114" y="50"/>
                  </a:cubicBezTo>
                  <a:cubicBezTo>
                    <a:pt x="127" y="69"/>
                    <a:pt x="145" y="106"/>
                    <a:pt x="151" y="121"/>
                  </a:cubicBezTo>
                  <a:cubicBezTo>
                    <a:pt x="161" y="145"/>
                    <a:pt x="173" y="169"/>
                    <a:pt x="181" y="186"/>
                  </a:cubicBezTo>
                  <a:cubicBezTo>
                    <a:pt x="193" y="213"/>
                    <a:pt x="216" y="258"/>
                    <a:pt x="221" y="289"/>
                  </a:cubicBezTo>
                  <a:cubicBezTo>
                    <a:pt x="224" y="317"/>
                    <a:pt x="232" y="358"/>
                    <a:pt x="211" y="376"/>
                  </a:cubicBezTo>
                  <a:cubicBezTo>
                    <a:pt x="194" y="385"/>
                    <a:pt x="174" y="374"/>
                    <a:pt x="157" y="364"/>
                  </a:cubicBezTo>
                  <a:close/>
                </a:path>
              </a:pathLst>
            </a:custGeom>
            <a:noFill/>
            <a:ln w="12700" cap="flat" cmpd="sng">
              <a:solidFill>
                <a:srgbClr val="FF3300"/>
              </a:solidFill>
              <a:prstDash val="solid"/>
              <a:round/>
              <a:headEnd/>
              <a:tailEnd/>
            </a:ln>
          </p:spPr>
          <p:txBody>
            <a:bodyPr/>
            <a:lstStyle/>
            <a:p>
              <a:endParaRPr lang="es-ES"/>
            </a:p>
          </p:txBody>
        </p:sp>
        <p:sp>
          <p:nvSpPr>
            <p:cNvPr id="20524" name="Freeform 44"/>
            <p:cNvSpPr>
              <a:spLocks/>
            </p:cNvSpPr>
            <p:nvPr/>
          </p:nvSpPr>
          <p:spPr bwMode="auto">
            <a:xfrm>
              <a:off x="2039" y="1241"/>
              <a:ext cx="712" cy="3187"/>
            </a:xfrm>
            <a:custGeom>
              <a:avLst/>
              <a:gdLst>
                <a:gd name="T0" fmla="*/ 356 w 524"/>
                <a:gd name="T1" fmla="*/ 4094 h 2481"/>
                <a:gd name="T2" fmla="*/ 226 w 524"/>
                <a:gd name="T3" fmla="*/ 3956 h 2481"/>
                <a:gd name="T4" fmla="*/ 122 w 524"/>
                <a:gd name="T5" fmla="*/ 3696 h 2481"/>
                <a:gd name="T6" fmla="*/ 30 w 524"/>
                <a:gd name="T7" fmla="*/ 3297 h 2481"/>
                <a:gd name="T8" fmla="*/ 45 w 524"/>
                <a:gd name="T9" fmla="*/ 2749 h 2481"/>
                <a:gd name="T10" fmla="*/ 148 w 524"/>
                <a:gd name="T11" fmla="*/ 2082 h 2481"/>
                <a:gd name="T12" fmla="*/ 200 w 524"/>
                <a:gd name="T13" fmla="*/ 1561 h 2481"/>
                <a:gd name="T14" fmla="*/ 236 w 524"/>
                <a:gd name="T15" fmla="*/ 1046 h 2481"/>
                <a:gd name="T16" fmla="*/ 385 w 524"/>
                <a:gd name="T17" fmla="*/ 656 h 2481"/>
                <a:gd name="T18" fmla="*/ 602 w 524"/>
                <a:gd name="T19" fmla="*/ 347 h 2481"/>
                <a:gd name="T20" fmla="*/ 853 w 524"/>
                <a:gd name="T21" fmla="*/ 164 h 2481"/>
                <a:gd name="T22" fmla="*/ 967 w 524"/>
                <a:gd name="T23" fmla="*/ 0 h 24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24"/>
                <a:gd name="T37" fmla="*/ 0 h 2481"/>
                <a:gd name="T38" fmla="*/ 524 w 524"/>
                <a:gd name="T39" fmla="*/ 2481 h 24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24" h="2481">
                  <a:moveTo>
                    <a:pt x="193" y="2481"/>
                  </a:moveTo>
                  <a:cubicBezTo>
                    <a:pt x="181" y="2467"/>
                    <a:pt x="143" y="2438"/>
                    <a:pt x="122" y="2398"/>
                  </a:cubicBezTo>
                  <a:cubicBezTo>
                    <a:pt x="101" y="2358"/>
                    <a:pt x="84" y="2307"/>
                    <a:pt x="66" y="2240"/>
                  </a:cubicBezTo>
                  <a:cubicBezTo>
                    <a:pt x="48" y="2173"/>
                    <a:pt x="23" y="2094"/>
                    <a:pt x="16" y="1998"/>
                  </a:cubicBezTo>
                  <a:cubicBezTo>
                    <a:pt x="0" y="1876"/>
                    <a:pt x="13" y="1789"/>
                    <a:pt x="24" y="1666"/>
                  </a:cubicBezTo>
                  <a:cubicBezTo>
                    <a:pt x="35" y="1543"/>
                    <a:pt x="66" y="1382"/>
                    <a:pt x="80" y="1262"/>
                  </a:cubicBezTo>
                  <a:cubicBezTo>
                    <a:pt x="94" y="1142"/>
                    <a:pt x="100" y="1051"/>
                    <a:pt x="108" y="946"/>
                  </a:cubicBezTo>
                  <a:cubicBezTo>
                    <a:pt x="116" y="841"/>
                    <a:pt x="111" y="725"/>
                    <a:pt x="128" y="634"/>
                  </a:cubicBezTo>
                  <a:cubicBezTo>
                    <a:pt x="145" y="543"/>
                    <a:pt x="175" y="469"/>
                    <a:pt x="208" y="398"/>
                  </a:cubicBezTo>
                  <a:cubicBezTo>
                    <a:pt x="241" y="327"/>
                    <a:pt x="284" y="260"/>
                    <a:pt x="326" y="210"/>
                  </a:cubicBezTo>
                  <a:cubicBezTo>
                    <a:pt x="368" y="160"/>
                    <a:pt x="429" y="135"/>
                    <a:pt x="462" y="100"/>
                  </a:cubicBezTo>
                  <a:cubicBezTo>
                    <a:pt x="495" y="65"/>
                    <a:pt x="511" y="21"/>
                    <a:pt x="524" y="0"/>
                  </a:cubicBezTo>
                </a:path>
              </a:pathLst>
            </a:custGeom>
            <a:noFill/>
            <a:ln w="12700" cap="flat" cmpd="sng">
              <a:solidFill>
                <a:srgbClr val="33CC33"/>
              </a:solidFill>
              <a:prstDash val="solid"/>
              <a:round/>
              <a:headEnd type="diamond" w="sm" len="sm"/>
              <a:tailEnd type="oval" w="sm" len="sm"/>
            </a:ln>
          </p:spPr>
          <p:txBody>
            <a:bodyPr/>
            <a:lstStyle/>
            <a:p>
              <a:endParaRPr lang="es-ES"/>
            </a:p>
          </p:txBody>
        </p:sp>
        <p:sp>
          <p:nvSpPr>
            <p:cNvPr id="20525" name="Oval 45"/>
            <p:cNvSpPr>
              <a:spLocks noChangeArrowheads="1"/>
            </p:cNvSpPr>
            <p:nvPr/>
          </p:nvSpPr>
          <p:spPr bwMode="auto">
            <a:xfrm rot="-1969011">
              <a:off x="2055" y="4428"/>
              <a:ext cx="62" cy="117"/>
            </a:xfrm>
            <a:prstGeom prst="ellipse">
              <a:avLst/>
            </a:prstGeom>
            <a:noFill/>
            <a:ln w="12700">
              <a:solidFill>
                <a:srgbClr val="FF3300"/>
              </a:solidFill>
              <a:round/>
              <a:headEnd/>
              <a:tailEnd/>
            </a:ln>
          </p:spPr>
          <p:txBody>
            <a:bodyPr wrap="none" anchor="ctr"/>
            <a:lstStyle/>
            <a:p>
              <a:endParaRPr lang="es-ES"/>
            </a:p>
          </p:txBody>
        </p:sp>
        <p:sp>
          <p:nvSpPr>
            <p:cNvPr id="20526" name="Oval 46"/>
            <p:cNvSpPr>
              <a:spLocks noChangeArrowheads="1"/>
            </p:cNvSpPr>
            <p:nvPr/>
          </p:nvSpPr>
          <p:spPr bwMode="auto">
            <a:xfrm rot="1437587">
              <a:off x="1623" y="4428"/>
              <a:ext cx="62" cy="117"/>
            </a:xfrm>
            <a:prstGeom prst="ellipse">
              <a:avLst/>
            </a:prstGeom>
            <a:noFill/>
            <a:ln w="12700">
              <a:solidFill>
                <a:srgbClr val="FF3300"/>
              </a:solidFill>
              <a:round/>
              <a:headEnd/>
              <a:tailEnd/>
            </a:ln>
          </p:spPr>
          <p:txBody>
            <a:bodyPr wrap="none" anchor="ctr"/>
            <a:lstStyle/>
            <a:p>
              <a:endParaRPr lang="es-ES"/>
            </a:p>
          </p:txBody>
        </p:sp>
        <p:sp>
          <p:nvSpPr>
            <p:cNvPr id="20527" name="Oval 47"/>
            <p:cNvSpPr>
              <a:spLocks noChangeArrowheads="1"/>
            </p:cNvSpPr>
            <p:nvPr/>
          </p:nvSpPr>
          <p:spPr bwMode="auto">
            <a:xfrm>
              <a:off x="1993" y="4313"/>
              <a:ext cx="61" cy="58"/>
            </a:xfrm>
            <a:prstGeom prst="ellipse">
              <a:avLst/>
            </a:prstGeom>
            <a:noFill/>
            <a:ln w="12700">
              <a:solidFill>
                <a:srgbClr val="FF3300"/>
              </a:solidFill>
              <a:round/>
              <a:headEnd/>
              <a:tailEnd/>
            </a:ln>
          </p:spPr>
          <p:txBody>
            <a:bodyPr wrap="none" anchor="ctr"/>
            <a:lstStyle/>
            <a:p>
              <a:endParaRPr lang="es-ES"/>
            </a:p>
          </p:txBody>
        </p:sp>
        <p:sp>
          <p:nvSpPr>
            <p:cNvPr id="20528" name="Oval 48"/>
            <p:cNvSpPr>
              <a:spLocks noChangeArrowheads="1"/>
            </p:cNvSpPr>
            <p:nvPr/>
          </p:nvSpPr>
          <p:spPr bwMode="auto">
            <a:xfrm>
              <a:off x="1685" y="4313"/>
              <a:ext cx="61" cy="58"/>
            </a:xfrm>
            <a:prstGeom prst="ellipse">
              <a:avLst/>
            </a:prstGeom>
            <a:noFill/>
            <a:ln w="12700">
              <a:solidFill>
                <a:srgbClr val="FF3300"/>
              </a:solidFill>
              <a:round/>
              <a:headEnd/>
              <a:tailEnd/>
            </a:ln>
          </p:spPr>
          <p:txBody>
            <a:bodyPr wrap="none" anchor="ctr"/>
            <a:lstStyle/>
            <a:p>
              <a:endParaRPr lang="es-ES"/>
            </a:p>
          </p:txBody>
        </p:sp>
        <p:sp>
          <p:nvSpPr>
            <p:cNvPr id="20529" name="Oval 49"/>
            <p:cNvSpPr>
              <a:spLocks noChangeArrowheads="1"/>
            </p:cNvSpPr>
            <p:nvPr/>
          </p:nvSpPr>
          <p:spPr bwMode="auto">
            <a:xfrm>
              <a:off x="1932" y="4195"/>
              <a:ext cx="61" cy="59"/>
            </a:xfrm>
            <a:prstGeom prst="ellipse">
              <a:avLst/>
            </a:prstGeom>
            <a:noFill/>
            <a:ln w="12700">
              <a:solidFill>
                <a:srgbClr val="FF3300"/>
              </a:solidFill>
              <a:round/>
              <a:headEnd/>
              <a:tailEnd/>
            </a:ln>
          </p:spPr>
          <p:txBody>
            <a:bodyPr wrap="none" anchor="ctr"/>
            <a:lstStyle/>
            <a:p>
              <a:endParaRPr lang="es-ES"/>
            </a:p>
          </p:txBody>
        </p:sp>
        <p:sp>
          <p:nvSpPr>
            <p:cNvPr id="20530" name="Oval 50"/>
            <p:cNvSpPr>
              <a:spLocks noChangeArrowheads="1"/>
            </p:cNvSpPr>
            <p:nvPr/>
          </p:nvSpPr>
          <p:spPr bwMode="auto">
            <a:xfrm>
              <a:off x="1747" y="4195"/>
              <a:ext cx="61" cy="59"/>
            </a:xfrm>
            <a:prstGeom prst="ellipse">
              <a:avLst/>
            </a:prstGeom>
            <a:noFill/>
            <a:ln w="12700">
              <a:solidFill>
                <a:srgbClr val="FF3300"/>
              </a:solidFill>
              <a:round/>
              <a:headEnd/>
              <a:tailEnd/>
            </a:ln>
          </p:spPr>
          <p:txBody>
            <a:bodyPr wrap="none" anchor="ctr"/>
            <a:lstStyle/>
            <a:p>
              <a:endParaRPr lang="es-ES"/>
            </a:p>
          </p:txBody>
        </p:sp>
        <p:sp>
          <p:nvSpPr>
            <p:cNvPr id="20531" name="Freeform 51"/>
            <p:cNvSpPr>
              <a:spLocks/>
            </p:cNvSpPr>
            <p:nvPr/>
          </p:nvSpPr>
          <p:spPr bwMode="auto">
            <a:xfrm>
              <a:off x="1895" y="2258"/>
              <a:ext cx="171" cy="2001"/>
            </a:xfrm>
            <a:custGeom>
              <a:avLst/>
              <a:gdLst>
                <a:gd name="T0" fmla="*/ 187 w 126"/>
                <a:gd name="T1" fmla="*/ 2572 h 1557"/>
                <a:gd name="T2" fmla="*/ 187 w 126"/>
                <a:gd name="T3" fmla="*/ 2408 h 1557"/>
                <a:gd name="T4" fmla="*/ 52 w 126"/>
                <a:gd name="T5" fmla="*/ 2121 h 1557"/>
                <a:gd name="T6" fmla="*/ 0 w 126"/>
                <a:gd name="T7" fmla="*/ 1720 h 1557"/>
                <a:gd name="T8" fmla="*/ 50 w 126"/>
                <a:gd name="T9" fmla="*/ 1204 h 1557"/>
                <a:gd name="T10" fmla="*/ 216 w 126"/>
                <a:gd name="T11" fmla="*/ 468 h 1557"/>
                <a:gd name="T12" fmla="*/ 151 w 126"/>
                <a:gd name="T13" fmla="*/ 0 h 1557"/>
                <a:gd name="T14" fmla="*/ 0 60000 65536"/>
                <a:gd name="T15" fmla="*/ 0 60000 65536"/>
                <a:gd name="T16" fmla="*/ 0 60000 65536"/>
                <a:gd name="T17" fmla="*/ 0 60000 65536"/>
                <a:gd name="T18" fmla="*/ 0 60000 65536"/>
                <a:gd name="T19" fmla="*/ 0 60000 65536"/>
                <a:gd name="T20" fmla="*/ 0 60000 65536"/>
                <a:gd name="T21" fmla="*/ 0 w 126"/>
                <a:gd name="T22" fmla="*/ 0 h 1557"/>
                <a:gd name="T23" fmla="*/ 126 w 126"/>
                <a:gd name="T24" fmla="*/ 1557 h 15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 h="1557">
                  <a:moveTo>
                    <a:pt x="102" y="1557"/>
                  </a:moveTo>
                  <a:cubicBezTo>
                    <a:pt x="102" y="1541"/>
                    <a:pt x="114" y="1503"/>
                    <a:pt x="102" y="1458"/>
                  </a:cubicBezTo>
                  <a:cubicBezTo>
                    <a:pt x="90" y="1413"/>
                    <a:pt x="45" y="1353"/>
                    <a:pt x="28" y="1284"/>
                  </a:cubicBezTo>
                  <a:cubicBezTo>
                    <a:pt x="11" y="1215"/>
                    <a:pt x="0" y="1133"/>
                    <a:pt x="0" y="1041"/>
                  </a:cubicBezTo>
                  <a:cubicBezTo>
                    <a:pt x="0" y="949"/>
                    <a:pt x="8" y="855"/>
                    <a:pt x="27" y="729"/>
                  </a:cubicBezTo>
                  <a:cubicBezTo>
                    <a:pt x="46" y="603"/>
                    <a:pt x="108" y="404"/>
                    <a:pt x="117" y="283"/>
                  </a:cubicBezTo>
                  <a:cubicBezTo>
                    <a:pt x="126" y="162"/>
                    <a:pt x="89" y="59"/>
                    <a:pt x="82" y="0"/>
                  </a:cubicBezTo>
                </a:path>
              </a:pathLst>
            </a:custGeom>
            <a:noFill/>
            <a:ln w="12700" cap="flat" cmpd="sng">
              <a:solidFill>
                <a:srgbClr val="0066FF"/>
              </a:solidFill>
              <a:prstDash val="solid"/>
              <a:round/>
              <a:headEnd type="diamond" w="sm" len="sm"/>
              <a:tailEnd type="stealth" w="sm" len="sm"/>
            </a:ln>
          </p:spPr>
          <p:txBody>
            <a:bodyPr/>
            <a:lstStyle/>
            <a:p>
              <a:endParaRPr lang="es-ES"/>
            </a:p>
          </p:txBody>
        </p:sp>
        <p:sp>
          <p:nvSpPr>
            <p:cNvPr id="20532" name="Freeform 52"/>
            <p:cNvSpPr>
              <a:spLocks/>
            </p:cNvSpPr>
            <p:nvPr/>
          </p:nvSpPr>
          <p:spPr bwMode="auto">
            <a:xfrm>
              <a:off x="2077" y="4390"/>
              <a:ext cx="102" cy="220"/>
            </a:xfrm>
            <a:custGeom>
              <a:avLst/>
              <a:gdLst>
                <a:gd name="T0" fmla="*/ 0 w 75"/>
                <a:gd name="T1" fmla="*/ 0 h 171"/>
                <a:gd name="T2" fmla="*/ 52 w 75"/>
                <a:gd name="T3" fmla="*/ 24 h 171"/>
                <a:gd name="T4" fmla="*/ 112 w 75"/>
                <a:gd name="T5" fmla="*/ 87 h 171"/>
                <a:gd name="T6" fmla="*/ 139 w 75"/>
                <a:gd name="T7" fmla="*/ 184 h 171"/>
                <a:gd name="T8" fmla="*/ 113 w 75"/>
                <a:gd name="T9" fmla="*/ 283 h 171"/>
                <a:gd name="T10" fmla="*/ 0 60000 65536"/>
                <a:gd name="T11" fmla="*/ 0 60000 65536"/>
                <a:gd name="T12" fmla="*/ 0 60000 65536"/>
                <a:gd name="T13" fmla="*/ 0 60000 65536"/>
                <a:gd name="T14" fmla="*/ 0 60000 65536"/>
                <a:gd name="T15" fmla="*/ 0 w 75"/>
                <a:gd name="T16" fmla="*/ 0 h 171"/>
                <a:gd name="T17" fmla="*/ 75 w 75"/>
                <a:gd name="T18" fmla="*/ 171 h 171"/>
              </a:gdLst>
              <a:ahLst/>
              <a:cxnLst>
                <a:cxn ang="T10">
                  <a:pos x="T0" y="T1"/>
                </a:cxn>
                <a:cxn ang="T11">
                  <a:pos x="T2" y="T3"/>
                </a:cxn>
                <a:cxn ang="T12">
                  <a:pos x="T4" y="T5"/>
                </a:cxn>
                <a:cxn ang="T13">
                  <a:pos x="T6" y="T7"/>
                </a:cxn>
                <a:cxn ang="T14">
                  <a:pos x="T8" y="T9"/>
                </a:cxn>
              </a:cxnLst>
              <a:rect l="T15" t="T16" r="T17" b="T18"/>
              <a:pathLst>
                <a:path w="75" h="171">
                  <a:moveTo>
                    <a:pt x="0" y="0"/>
                  </a:moveTo>
                  <a:cubicBezTo>
                    <a:pt x="5" y="3"/>
                    <a:pt x="18" y="6"/>
                    <a:pt x="28" y="15"/>
                  </a:cubicBezTo>
                  <a:cubicBezTo>
                    <a:pt x="38" y="24"/>
                    <a:pt x="52" y="37"/>
                    <a:pt x="60" y="53"/>
                  </a:cubicBezTo>
                  <a:cubicBezTo>
                    <a:pt x="68" y="69"/>
                    <a:pt x="75" y="91"/>
                    <a:pt x="75" y="111"/>
                  </a:cubicBezTo>
                  <a:cubicBezTo>
                    <a:pt x="75" y="131"/>
                    <a:pt x="64" y="159"/>
                    <a:pt x="61" y="171"/>
                  </a:cubicBezTo>
                </a:path>
              </a:pathLst>
            </a:custGeom>
            <a:noFill/>
            <a:ln w="12700" cap="flat" cmpd="sng">
              <a:solidFill>
                <a:srgbClr val="0066FF"/>
              </a:solidFill>
              <a:prstDash val="solid"/>
              <a:round/>
              <a:headEnd type="diamond" w="sm" len="sm"/>
              <a:tailEnd type="oval" w="sm" len="sm"/>
            </a:ln>
          </p:spPr>
          <p:txBody>
            <a:bodyPr/>
            <a:lstStyle/>
            <a:p>
              <a:endParaRPr lang="es-ES"/>
            </a:p>
          </p:txBody>
        </p:sp>
        <p:sp>
          <p:nvSpPr>
            <p:cNvPr id="20533" name="Freeform 53"/>
            <p:cNvSpPr>
              <a:spLocks/>
            </p:cNvSpPr>
            <p:nvPr/>
          </p:nvSpPr>
          <p:spPr bwMode="auto">
            <a:xfrm>
              <a:off x="1974" y="1602"/>
              <a:ext cx="331" cy="2925"/>
            </a:xfrm>
            <a:custGeom>
              <a:avLst/>
              <a:gdLst>
                <a:gd name="T0" fmla="*/ 449 w 244"/>
                <a:gd name="T1" fmla="*/ 3757 h 2277"/>
                <a:gd name="T2" fmla="*/ 269 w 244"/>
                <a:gd name="T3" fmla="*/ 3547 h 2277"/>
                <a:gd name="T4" fmla="*/ 99 w 244"/>
                <a:gd name="T5" fmla="*/ 3120 h 2277"/>
                <a:gd name="T6" fmla="*/ 15 w 244"/>
                <a:gd name="T7" fmla="*/ 2731 h 2277"/>
                <a:gd name="T8" fmla="*/ 11 w 244"/>
                <a:gd name="T9" fmla="*/ 2375 h 2277"/>
                <a:gd name="T10" fmla="*/ 57 w 244"/>
                <a:gd name="T11" fmla="*/ 2069 h 2277"/>
                <a:gd name="T12" fmla="*/ 201 w 244"/>
                <a:gd name="T13" fmla="*/ 1457 h 2277"/>
                <a:gd name="T14" fmla="*/ 193 w 244"/>
                <a:gd name="T15" fmla="*/ 712 h 2277"/>
                <a:gd name="T16" fmla="*/ 423 w 244"/>
                <a:gd name="T17" fmla="*/ 222 h 2277"/>
                <a:gd name="T18" fmla="*/ 274 w 244"/>
                <a:gd name="T19" fmla="*/ 0 h 22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4"/>
                <a:gd name="T31" fmla="*/ 0 h 2277"/>
                <a:gd name="T32" fmla="*/ 244 w 244"/>
                <a:gd name="T33" fmla="*/ 2277 h 22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4" h="2277">
                  <a:moveTo>
                    <a:pt x="244" y="2277"/>
                  </a:moveTo>
                  <a:cubicBezTo>
                    <a:pt x="228" y="2256"/>
                    <a:pt x="178" y="2213"/>
                    <a:pt x="146" y="2149"/>
                  </a:cubicBezTo>
                  <a:cubicBezTo>
                    <a:pt x="114" y="2085"/>
                    <a:pt x="77" y="1973"/>
                    <a:pt x="54" y="1891"/>
                  </a:cubicBezTo>
                  <a:cubicBezTo>
                    <a:pt x="31" y="1809"/>
                    <a:pt x="16" y="1730"/>
                    <a:pt x="8" y="1655"/>
                  </a:cubicBezTo>
                  <a:cubicBezTo>
                    <a:pt x="0" y="1580"/>
                    <a:pt x="2" y="1506"/>
                    <a:pt x="6" y="1439"/>
                  </a:cubicBezTo>
                  <a:cubicBezTo>
                    <a:pt x="10" y="1372"/>
                    <a:pt x="14" y="1347"/>
                    <a:pt x="31" y="1254"/>
                  </a:cubicBezTo>
                  <a:cubicBezTo>
                    <a:pt x="48" y="1161"/>
                    <a:pt x="97" y="1020"/>
                    <a:pt x="109" y="883"/>
                  </a:cubicBezTo>
                  <a:cubicBezTo>
                    <a:pt x="121" y="746"/>
                    <a:pt x="85" y="556"/>
                    <a:pt x="105" y="431"/>
                  </a:cubicBezTo>
                  <a:cubicBezTo>
                    <a:pt x="125" y="306"/>
                    <a:pt x="223" y="207"/>
                    <a:pt x="230" y="135"/>
                  </a:cubicBezTo>
                  <a:cubicBezTo>
                    <a:pt x="237" y="63"/>
                    <a:pt x="166" y="28"/>
                    <a:pt x="149" y="0"/>
                  </a:cubicBezTo>
                </a:path>
              </a:pathLst>
            </a:custGeom>
            <a:noFill/>
            <a:ln w="12700" cap="flat" cmpd="sng">
              <a:solidFill>
                <a:srgbClr val="0066FF"/>
              </a:solidFill>
              <a:prstDash val="solid"/>
              <a:round/>
              <a:headEnd type="oval" w="sm" len="sm"/>
              <a:tailEnd type="diamond" w="sm" len="sm"/>
            </a:ln>
          </p:spPr>
          <p:txBody>
            <a:bodyPr/>
            <a:lstStyle/>
            <a:p>
              <a:endParaRPr lang="es-ES"/>
            </a:p>
          </p:txBody>
        </p:sp>
        <p:sp>
          <p:nvSpPr>
            <p:cNvPr id="20534" name="Freeform 54"/>
            <p:cNvSpPr>
              <a:spLocks/>
            </p:cNvSpPr>
            <p:nvPr/>
          </p:nvSpPr>
          <p:spPr bwMode="auto">
            <a:xfrm>
              <a:off x="2183" y="1922"/>
              <a:ext cx="179" cy="63"/>
            </a:xfrm>
            <a:custGeom>
              <a:avLst/>
              <a:gdLst>
                <a:gd name="T0" fmla="*/ 0 w 132"/>
                <a:gd name="T1" fmla="*/ 81 h 49"/>
                <a:gd name="T2" fmla="*/ 83 w 132"/>
                <a:gd name="T3" fmla="*/ 19 h 49"/>
                <a:gd name="T4" fmla="*/ 165 w 132"/>
                <a:gd name="T5" fmla="*/ 1 h 49"/>
                <a:gd name="T6" fmla="*/ 243 w 132"/>
                <a:gd name="T7" fmla="*/ 12 h 49"/>
                <a:gd name="T8" fmla="*/ 0 60000 65536"/>
                <a:gd name="T9" fmla="*/ 0 60000 65536"/>
                <a:gd name="T10" fmla="*/ 0 60000 65536"/>
                <a:gd name="T11" fmla="*/ 0 60000 65536"/>
                <a:gd name="T12" fmla="*/ 0 w 132"/>
                <a:gd name="T13" fmla="*/ 0 h 49"/>
                <a:gd name="T14" fmla="*/ 132 w 132"/>
                <a:gd name="T15" fmla="*/ 49 h 49"/>
              </a:gdLst>
              <a:ahLst/>
              <a:cxnLst>
                <a:cxn ang="T8">
                  <a:pos x="T0" y="T1"/>
                </a:cxn>
                <a:cxn ang="T9">
                  <a:pos x="T2" y="T3"/>
                </a:cxn>
                <a:cxn ang="T10">
                  <a:pos x="T4" y="T5"/>
                </a:cxn>
                <a:cxn ang="T11">
                  <a:pos x="T6" y="T7"/>
                </a:cxn>
              </a:cxnLst>
              <a:rect l="T12" t="T13" r="T14" b="T15"/>
              <a:pathLst>
                <a:path w="132" h="49">
                  <a:moveTo>
                    <a:pt x="0" y="49"/>
                  </a:moveTo>
                  <a:cubicBezTo>
                    <a:pt x="7" y="43"/>
                    <a:pt x="30" y="20"/>
                    <a:pt x="45" y="12"/>
                  </a:cubicBezTo>
                  <a:cubicBezTo>
                    <a:pt x="60" y="4"/>
                    <a:pt x="76" y="2"/>
                    <a:pt x="90" y="1"/>
                  </a:cubicBezTo>
                  <a:cubicBezTo>
                    <a:pt x="104" y="0"/>
                    <a:pt x="123" y="6"/>
                    <a:pt x="132" y="7"/>
                  </a:cubicBezTo>
                </a:path>
              </a:pathLst>
            </a:custGeom>
            <a:noFill/>
            <a:ln w="12700" cap="flat" cmpd="sng">
              <a:solidFill>
                <a:srgbClr val="0066FF"/>
              </a:solidFill>
              <a:prstDash val="solid"/>
              <a:round/>
              <a:headEnd/>
              <a:tailEnd type="diamond" w="sm" len="sm"/>
            </a:ln>
          </p:spPr>
          <p:txBody>
            <a:bodyPr/>
            <a:lstStyle/>
            <a:p>
              <a:endParaRPr lang="es-ES"/>
            </a:p>
          </p:txBody>
        </p:sp>
        <p:sp>
          <p:nvSpPr>
            <p:cNvPr id="20535" name="Freeform 55"/>
            <p:cNvSpPr>
              <a:spLocks/>
            </p:cNvSpPr>
            <p:nvPr/>
          </p:nvSpPr>
          <p:spPr bwMode="auto">
            <a:xfrm>
              <a:off x="2232" y="1847"/>
              <a:ext cx="242" cy="52"/>
            </a:xfrm>
            <a:custGeom>
              <a:avLst/>
              <a:gdLst>
                <a:gd name="T0" fmla="*/ 0 w 178"/>
                <a:gd name="T1" fmla="*/ 68 h 40"/>
                <a:gd name="T2" fmla="*/ 50 w 178"/>
                <a:gd name="T3" fmla="*/ 23 h 40"/>
                <a:gd name="T4" fmla="*/ 102 w 178"/>
                <a:gd name="T5" fmla="*/ 4 h 40"/>
                <a:gd name="T6" fmla="*/ 224 w 178"/>
                <a:gd name="T7" fmla="*/ 9 h 40"/>
                <a:gd name="T8" fmla="*/ 329 w 178"/>
                <a:gd name="T9" fmla="*/ 33 h 40"/>
                <a:gd name="T10" fmla="*/ 0 60000 65536"/>
                <a:gd name="T11" fmla="*/ 0 60000 65536"/>
                <a:gd name="T12" fmla="*/ 0 60000 65536"/>
                <a:gd name="T13" fmla="*/ 0 60000 65536"/>
                <a:gd name="T14" fmla="*/ 0 60000 65536"/>
                <a:gd name="T15" fmla="*/ 0 w 178"/>
                <a:gd name="T16" fmla="*/ 0 h 40"/>
                <a:gd name="T17" fmla="*/ 178 w 178"/>
                <a:gd name="T18" fmla="*/ 40 h 40"/>
              </a:gdLst>
              <a:ahLst/>
              <a:cxnLst>
                <a:cxn ang="T10">
                  <a:pos x="T0" y="T1"/>
                </a:cxn>
                <a:cxn ang="T11">
                  <a:pos x="T2" y="T3"/>
                </a:cxn>
                <a:cxn ang="T12">
                  <a:pos x="T4" y="T5"/>
                </a:cxn>
                <a:cxn ang="T13">
                  <a:pos x="T6" y="T7"/>
                </a:cxn>
                <a:cxn ang="T14">
                  <a:pos x="T8" y="T9"/>
                </a:cxn>
              </a:cxnLst>
              <a:rect l="T15" t="T16" r="T17" b="T18"/>
              <a:pathLst>
                <a:path w="178" h="40">
                  <a:moveTo>
                    <a:pt x="0" y="40"/>
                  </a:moveTo>
                  <a:cubicBezTo>
                    <a:pt x="5" y="36"/>
                    <a:pt x="18" y="20"/>
                    <a:pt x="27" y="14"/>
                  </a:cubicBezTo>
                  <a:cubicBezTo>
                    <a:pt x="36" y="8"/>
                    <a:pt x="39" y="4"/>
                    <a:pt x="55" y="2"/>
                  </a:cubicBezTo>
                  <a:cubicBezTo>
                    <a:pt x="71" y="0"/>
                    <a:pt x="101" y="2"/>
                    <a:pt x="121" y="5"/>
                  </a:cubicBezTo>
                  <a:cubicBezTo>
                    <a:pt x="141" y="8"/>
                    <a:pt x="166" y="16"/>
                    <a:pt x="178" y="19"/>
                  </a:cubicBezTo>
                </a:path>
              </a:pathLst>
            </a:custGeom>
            <a:noFill/>
            <a:ln w="12700" cap="flat" cmpd="sng">
              <a:solidFill>
                <a:srgbClr val="0066FF"/>
              </a:solidFill>
              <a:prstDash val="solid"/>
              <a:round/>
              <a:headEnd/>
              <a:tailEnd type="diamond" w="sm" len="sm"/>
            </a:ln>
          </p:spPr>
          <p:txBody>
            <a:bodyPr/>
            <a:lstStyle/>
            <a:p>
              <a:endParaRPr lang="es-ES"/>
            </a:p>
          </p:txBody>
        </p:sp>
        <p:sp>
          <p:nvSpPr>
            <p:cNvPr id="20536" name="Freeform 56"/>
            <p:cNvSpPr>
              <a:spLocks/>
            </p:cNvSpPr>
            <p:nvPr/>
          </p:nvSpPr>
          <p:spPr bwMode="auto">
            <a:xfrm>
              <a:off x="1223" y="2026"/>
              <a:ext cx="530" cy="2449"/>
            </a:xfrm>
            <a:custGeom>
              <a:avLst/>
              <a:gdLst>
                <a:gd name="T0" fmla="*/ 33 w 390"/>
                <a:gd name="T1" fmla="*/ 0 h 1906"/>
                <a:gd name="T2" fmla="*/ 10 w 390"/>
                <a:gd name="T3" fmla="*/ 131 h 1906"/>
                <a:gd name="T4" fmla="*/ 94 w 390"/>
                <a:gd name="T5" fmla="*/ 248 h 1906"/>
                <a:gd name="T6" fmla="*/ 402 w 390"/>
                <a:gd name="T7" fmla="*/ 383 h 1906"/>
                <a:gd name="T8" fmla="*/ 628 w 390"/>
                <a:gd name="T9" fmla="*/ 615 h 1906"/>
                <a:gd name="T10" fmla="*/ 713 w 390"/>
                <a:gd name="T11" fmla="*/ 1141 h 1906"/>
                <a:gd name="T12" fmla="*/ 673 w 390"/>
                <a:gd name="T13" fmla="*/ 1710 h 1906"/>
                <a:gd name="T14" fmla="*/ 500 w 390"/>
                <a:gd name="T15" fmla="*/ 2421 h 1906"/>
                <a:gd name="T16" fmla="*/ 488 w 390"/>
                <a:gd name="T17" fmla="*/ 2870 h 1906"/>
                <a:gd name="T18" fmla="*/ 569 w 390"/>
                <a:gd name="T19" fmla="*/ 3147 h 19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0"/>
                <a:gd name="T31" fmla="*/ 0 h 1906"/>
                <a:gd name="T32" fmla="*/ 390 w 390"/>
                <a:gd name="T33" fmla="*/ 1906 h 19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0" h="1906">
                  <a:moveTo>
                    <a:pt x="18" y="0"/>
                  </a:moveTo>
                  <a:cubicBezTo>
                    <a:pt x="16" y="13"/>
                    <a:pt x="0" y="54"/>
                    <a:pt x="5" y="79"/>
                  </a:cubicBezTo>
                  <a:cubicBezTo>
                    <a:pt x="10" y="104"/>
                    <a:pt x="15" y="125"/>
                    <a:pt x="51" y="150"/>
                  </a:cubicBezTo>
                  <a:cubicBezTo>
                    <a:pt x="87" y="175"/>
                    <a:pt x="170" y="195"/>
                    <a:pt x="218" y="232"/>
                  </a:cubicBezTo>
                  <a:cubicBezTo>
                    <a:pt x="266" y="269"/>
                    <a:pt x="312" y="297"/>
                    <a:pt x="340" y="373"/>
                  </a:cubicBezTo>
                  <a:cubicBezTo>
                    <a:pt x="368" y="449"/>
                    <a:pt x="382" y="581"/>
                    <a:pt x="386" y="691"/>
                  </a:cubicBezTo>
                  <a:cubicBezTo>
                    <a:pt x="390" y="801"/>
                    <a:pt x="383" y="907"/>
                    <a:pt x="364" y="1036"/>
                  </a:cubicBezTo>
                  <a:cubicBezTo>
                    <a:pt x="345" y="1165"/>
                    <a:pt x="288" y="1349"/>
                    <a:pt x="271" y="1466"/>
                  </a:cubicBezTo>
                  <a:cubicBezTo>
                    <a:pt x="254" y="1583"/>
                    <a:pt x="258" y="1666"/>
                    <a:pt x="264" y="1739"/>
                  </a:cubicBezTo>
                  <a:cubicBezTo>
                    <a:pt x="270" y="1812"/>
                    <a:pt x="299" y="1871"/>
                    <a:pt x="308" y="1906"/>
                  </a:cubicBezTo>
                </a:path>
              </a:pathLst>
            </a:custGeom>
            <a:noFill/>
            <a:ln w="12700" cap="flat" cmpd="sng">
              <a:solidFill>
                <a:srgbClr val="0066FF"/>
              </a:solidFill>
              <a:prstDash val="solid"/>
              <a:round/>
              <a:headEnd type="oval" w="sm" len="sm"/>
              <a:tailEnd type="diamond" w="sm" len="sm"/>
            </a:ln>
          </p:spPr>
          <p:txBody>
            <a:bodyPr/>
            <a:lstStyle/>
            <a:p>
              <a:endParaRPr lang="es-ES"/>
            </a:p>
          </p:txBody>
        </p:sp>
        <p:sp>
          <p:nvSpPr>
            <p:cNvPr id="20537" name="Freeform 57"/>
            <p:cNvSpPr>
              <a:spLocks/>
            </p:cNvSpPr>
            <p:nvPr/>
          </p:nvSpPr>
          <p:spPr bwMode="auto">
            <a:xfrm>
              <a:off x="1531" y="4134"/>
              <a:ext cx="45" cy="108"/>
            </a:xfrm>
            <a:custGeom>
              <a:avLst/>
              <a:gdLst>
                <a:gd name="T0" fmla="*/ 61 w 33"/>
                <a:gd name="T1" fmla="*/ 0 h 84"/>
                <a:gd name="T2" fmla="*/ 46 w 33"/>
                <a:gd name="T3" fmla="*/ 76 h 84"/>
                <a:gd name="T4" fmla="*/ 27 w 33"/>
                <a:gd name="T5" fmla="*/ 121 h 84"/>
                <a:gd name="T6" fmla="*/ 0 w 33"/>
                <a:gd name="T7" fmla="*/ 139 h 84"/>
                <a:gd name="T8" fmla="*/ 0 60000 65536"/>
                <a:gd name="T9" fmla="*/ 0 60000 65536"/>
                <a:gd name="T10" fmla="*/ 0 60000 65536"/>
                <a:gd name="T11" fmla="*/ 0 60000 65536"/>
                <a:gd name="T12" fmla="*/ 0 w 33"/>
                <a:gd name="T13" fmla="*/ 0 h 84"/>
                <a:gd name="T14" fmla="*/ 33 w 33"/>
                <a:gd name="T15" fmla="*/ 84 h 84"/>
              </a:gdLst>
              <a:ahLst/>
              <a:cxnLst>
                <a:cxn ang="T8">
                  <a:pos x="T0" y="T1"/>
                </a:cxn>
                <a:cxn ang="T9">
                  <a:pos x="T2" y="T3"/>
                </a:cxn>
                <a:cxn ang="T10">
                  <a:pos x="T4" y="T5"/>
                </a:cxn>
                <a:cxn ang="T11">
                  <a:pos x="T6" y="T7"/>
                </a:cxn>
              </a:cxnLst>
              <a:rect l="T12" t="T13" r="T14" b="T15"/>
              <a:pathLst>
                <a:path w="33" h="84">
                  <a:moveTo>
                    <a:pt x="33" y="0"/>
                  </a:moveTo>
                  <a:cubicBezTo>
                    <a:pt x="32" y="8"/>
                    <a:pt x="28" y="34"/>
                    <a:pt x="25" y="46"/>
                  </a:cubicBezTo>
                  <a:cubicBezTo>
                    <a:pt x="22" y="58"/>
                    <a:pt x="19" y="67"/>
                    <a:pt x="15" y="73"/>
                  </a:cubicBezTo>
                  <a:cubicBezTo>
                    <a:pt x="11" y="79"/>
                    <a:pt x="3" y="82"/>
                    <a:pt x="0" y="84"/>
                  </a:cubicBezTo>
                </a:path>
              </a:pathLst>
            </a:custGeom>
            <a:noFill/>
            <a:ln w="12700" cap="flat" cmpd="sng">
              <a:solidFill>
                <a:srgbClr val="0066FF"/>
              </a:solidFill>
              <a:prstDash val="solid"/>
              <a:round/>
              <a:headEnd/>
              <a:tailEnd type="diamond" w="sm" len="sm"/>
            </a:ln>
          </p:spPr>
          <p:txBody>
            <a:bodyPr/>
            <a:lstStyle/>
            <a:p>
              <a:endParaRPr lang="es-ES"/>
            </a:p>
          </p:txBody>
        </p:sp>
        <p:sp>
          <p:nvSpPr>
            <p:cNvPr id="20538" name="Freeform 58"/>
            <p:cNvSpPr>
              <a:spLocks/>
            </p:cNvSpPr>
            <p:nvPr/>
          </p:nvSpPr>
          <p:spPr bwMode="auto">
            <a:xfrm>
              <a:off x="1462" y="4332"/>
              <a:ext cx="130" cy="103"/>
            </a:xfrm>
            <a:custGeom>
              <a:avLst/>
              <a:gdLst>
                <a:gd name="T0" fmla="*/ 176 w 96"/>
                <a:gd name="T1" fmla="*/ 0 h 80"/>
                <a:gd name="T2" fmla="*/ 139 w 96"/>
                <a:gd name="T3" fmla="*/ 75 h 80"/>
                <a:gd name="T4" fmla="*/ 72 w 96"/>
                <a:gd name="T5" fmla="*/ 122 h 80"/>
                <a:gd name="T6" fmla="*/ 0 w 96"/>
                <a:gd name="T7" fmla="*/ 133 h 80"/>
                <a:gd name="T8" fmla="*/ 0 60000 65536"/>
                <a:gd name="T9" fmla="*/ 0 60000 65536"/>
                <a:gd name="T10" fmla="*/ 0 60000 65536"/>
                <a:gd name="T11" fmla="*/ 0 60000 65536"/>
                <a:gd name="T12" fmla="*/ 0 w 96"/>
                <a:gd name="T13" fmla="*/ 0 h 80"/>
                <a:gd name="T14" fmla="*/ 96 w 96"/>
                <a:gd name="T15" fmla="*/ 80 h 80"/>
              </a:gdLst>
              <a:ahLst/>
              <a:cxnLst>
                <a:cxn ang="T8">
                  <a:pos x="T0" y="T1"/>
                </a:cxn>
                <a:cxn ang="T9">
                  <a:pos x="T2" y="T3"/>
                </a:cxn>
                <a:cxn ang="T10">
                  <a:pos x="T4" y="T5"/>
                </a:cxn>
                <a:cxn ang="T11">
                  <a:pos x="T6" y="T7"/>
                </a:cxn>
              </a:cxnLst>
              <a:rect l="T12" t="T13" r="T14" b="T15"/>
              <a:pathLst>
                <a:path w="96" h="80">
                  <a:moveTo>
                    <a:pt x="96" y="0"/>
                  </a:moveTo>
                  <a:cubicBezTo>
                    <a:pt x="93" y="8"/>
                    <a:pt x="85" y="33"/>
                    <a:pt x="76" y="45"/>
                  </a:cubicBezTo>
                  <a:cubicBezTo>
                    <a:pt x="67" y="57"/>
                    <a:pt x="52" y="68"/>
                    <a:pt x="39" y="74"/>
                  </a:cubicBezTo>
                  <a:cubicBezTo>
                    <a:pt x="26" y="80"/>
                    <a:pt x="8" y="79"/>
                    <a:pt x="0" y="80"/>
                  </a:cubicBezTo>
                </a:path>
              </a:pathLst>
            </a:custGeom>
            <a:noFill/>
            <a:ln w="12700" cap="flat" cmpd="sng">
              <a:solidFill>
                <a:srgbClr val="0066FF"/>
              </a:solidFill>
              <a:prstDash val="solid"/>
              <a:round/>
              <a:headEnd/>
              <a:tailEnd type="diamond" w="sm" len="sm"/>
            </a:ln>
          </p:spPr>
          <p:txBody>
            <a:bodyPr/>
            <a:lstStyle/>
            <a:p>
              <a:endParaRPr lang="es-ES"/>
            </a:p>
          </p:txBody>
        </p:sp>
        <p:sp>
          <p:nvSpPr>
            <p:cNvPr id="20539" name="Freeform 59"/>
            <p:cNvSpPr>
              <a:spLocks/>
            </p:cNvSpPr>
            <p:nvPr/>
          </p:nvSpPr>
          <p:spPr bwMode="auto">
            <a:xfrm>
              <a:off x="1679" y="2228"/>
              <a:ext cx="216" cy="1987"/>
            </a:xfrm>
            <a:custGeom>
              <a:avLst/>
              <a:gdLst>
                <a:gd name="T0" fmla="*/ 148 w 159"/>
                <a:gd name="T1" fmla="*/ 0 h 1547"/>
                <a:gd name="T2" fmla="*/ 254 w 159"/>
                <a:gd name="T3" fmla="*/ 232 h 1547"/>
                <a:gd name="T4" fmla="*/ 292 w 159"/>
                <a:gd name="T5" fmla="*/ 731 h 1547"/>
                <a:gd name="T6" fmla="*/ 242 w 159"/>
                <a:gd name="T7" fmla="*/ 1252 h 1547"/>
                <a:gd name="T8" fmla="*/ 154 w 159"/>
                <a:gd name="T9" fmla="*/ 1638 h 1547"/>
                <a:gd name="T10" fmla="*/ 42 w 159"/>
                <a:gd name="T11" fmla="*/ 2005 h 1547"/>
                <a:gd name="T12" fmla="*/ 0 w 159"/>
                <a:gd name="T13" fmla="*/ 2291 h 1547"/>
                <a:gd name="T14" fmla="*/ 45 w 159"/>
                <a:gd name="T15" fmla="*/ 2440 h 1547"/>
                <a:gd name="T16" fmla="*/ 122 w 159"/>
                <a:gd name="T17" fmla="*/ 2552 h 1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
                <a:gd name="T28" fmla="*/ 0 h 1547"/>
                <a:gd name="T29" fmla="*/ 159 w 159"/>
                <a:gd name="T30" fmla="*/ 1547 h 1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 h="1547">
                  <a:moveTo>
                    <a:pt x="80" y="0"/>
                  </a:moveTo>
                  <a:cubicBezTo>
                    <a:pt x="90" y="23"/>
                    <a:pt x="125" y="67"/>
                    <a:pt x="138" y="141"/>
                  </a:cubicBezTo>
                  <a:cubicBezTo>
                    <a:pt x="151" y="215"/>
                    <a:pt x="159" y="340"/>
                    <a:pt x="158" y="443"/>
                  </a:cubicBezTo>
                  <a:cubicBezTo>
                    <a:pt x="157" y="546"/>
                    <a:pt x="143" y="667"/>
                    <a:pt x="131" y="759"/>
                  </a:cubicBezTo>
                  <a:cubicBezTo>
                    <a:pt x="119" y="851"/>
                    <a:pt x="101" y="917"/>
                    <a:pt x="83" y="993"/>
                  </a:cubicBezTo>
                  <a:cubicBezTo>
                    <a:pt x="65" y="1069"/>
                    <a:pt x="37" y="1149"/>
                    <a:pt x="23" y="1215"/>
                  </a:cubicBezTo>
                  <a:cubicBezTo>
                    <a:pt x="9" y="1281"/>
                    <a:pt x="0" y="1345"/>
                    <a:pt x="0" y="1389"/>
                  </a:cubicBezTo>
                  <a:cubicBezTo>
                    <a:pt x="0" y="1433"/>
                    <a:pt x="13" y="1453"/>
                    <a:pt x="24" y="1479"/>
                  </a:cubicBezTo>
                  <a:cubicBezTo>
                    <a:pt x="35" y="1505"/>
                    <a:pt x="57" y="1533"/>
                    <a:pt x="66" y="1547"/>
                  </a:cubicBezTo>
                </a:path>
              </a:pathLst>
            </a:custGeom>
            <a:noFill/>
            <a:ln w="12700" cap="flat" cmpd="sng">
              <a:solidFill>
                <a:srgbClr val="0066FF"/>
              </a:solidFill>
              <a:prstDash val="solid"/>
              <a:round/>
              <a:headEnd type="stealth" w="sm" len="sm"/>
              <a:tailEnd type="diamond" w="sm" len="sm"/>
            </a:ln>
          </p:spPr>
          <p:txBody>
            <a:bodyPr/>
            <a:lstStyle/>
            <a:p>
              <a:endParaRPr lang="es-ES"/>
            </a:p>
          </p:txBody>
        </p:sp>
        <p:sp>
          <p:nvSpPr>
            <p:cNvPr id="20540" name="Freeform 60"/>
            <p:cNvSpPr>
              <a:spLocks/>
            </p:cNvSpPr>
            <p:nvPr/>
          </p:nvSpPr>
          <p:spPr bwMode="auto">
            <a:xfrm>
              <a:off x="1636" y="4079"/>
              <a:ext cx="74" cy="257"/>
            </a:xfrm>
            <a:custGeom>
              <a:avLst/>
              <a:gdLst>
                <a:gd name="T0" fmla="*/ 65 w 55"/>
                <a:gd name="T1" fmla="*/ 0 h 200"/>
                <a:gd name="T2" fmla="*/ 15 w 55"/>
                <a:gd name="T3" fmla="*/ 77 h 200"/>
                <a:gd name="T4" fmla="*/ 1 w 55"/>
                <a:gd name="T5" fmla="*/ 135 h 200"/>
                <a:gd name="T6" fmla="*/ 26 w 55"/>
                <a:gd name="T7" fmla="*/ 207 h 200"/>
                <a:gd name="T8" fmla="*/ 100 w 55"/>
                <a:gd name="T9" fmla="*/ 330 h 200"/>
                <a:gd name="T10" fmla="*/ 0 60000 65536"/>
                <a:gd name="T11" fmla="*/ 0 60000 65536"/>
                <a:gd name="T12" fmla="*/ 0 60000 65536"/>
                <a:gd name="T13" fmla="*/ 0 60000 65536"/>
                <a:gd name="T14" fmla="*/ 0 60000 65536"/>
                <a:gd name="T15" fmla="*/ 0 w 55"/>
                <a:gd name="T16" fmla="*/ 0 h 200"/>
                <a:gd name="T17" fmla="*/ 55 w 55"/>
                <a:gd name="T18" fmla="*/ 200 h 200"/>
              </a:gdLst>
              <a:ahLst/>
              <a:cxnLst>
                <a:cxn ang="T10">
                  <a:pos x="T0" y="T1"/>
                </a:cxn>
                <a:cxn ang="T11">
                  <a:pos x="T2" y="T3"/>
                </a:cxn>
                <a:cxn ang="T12">
                  <a:pos x="T4" y="T5"/>
                </a:cxn>
                <a:cxn ang="T13">
                  <a:pos x="T6" y="T7"/>
                </a:cxn>
                <a:cxn ang="T14">
                  <a:pos x="T8" y="T9"/>
                </a:cxn>
              </a:cxnLst>
              <a:rect l="T15" t="T16" r="T17" b="T18"/>
              <a:pathLst>
                <a:path w="55" h="200">
                  <a:moveTo>
                    <a:pt x="36" y="0"/>
                  </a:moveTo>
                  <a:cubicBezTo>
                    <a:pt x="31" y="8"/>
                    <a:pt x="14" y="33"/>
                    <a:pt x="8" y="47"/>
                  </a:cubicBezTo>
                  <a:cubicBezTo>
                    <a:pt x="3" y="60"/>
                    <a:pt x="0" y="69"/>
                    <a:pt x="1" y="82"/>
                  </a:cubicBezTo>
                  <a:cubicBezTo>
                    <a:pt x="2" y="95"/>
                    <a:pt x="5" y="105"/>
                    <a:pt x="14" y="125"/>
                  </a:cubicBezTo>
                  <a:cubicBezTo>
                    <a:pt x="23" y="145"/>
                    <a:pt x="47" y="185"/>
                    <a:pt x="55" y="200"/>
                  </a:cubicBezTo>
                </a:path>
              </a:pathLst>
            </a:custGeom>
            <a:noFill/>
            <a:ln w="12700" cap="flat" cmpd="sng">
              <a:solidFill>
                <a:srgbClr val="0066FF"/>
              </a:solidFill>
              <a:prstDash val="solid"/>
              <a:round/>
              <a:headEnd/>
              <a:tailEnd type="diamond" w="sm" len="sm"/>
            </a:ln>
          </p:spPr>
          <p:txBody>
            <a:bodyPr/>
            <a:lstStyle/>
            <a:p>
              <a:endParaRPr lang="es-ES"/>
            </a:p>
          </p:txBody>
        </p:sp>
        <p:sp>
          <p:nvSpPr>
            <p:cNvPr id="20541" name="Freeform 61"/>
            <p:cNvSpPr>
              <a:spLocks/>
            </p:cNvSpPr>
            <p:nvPr/>
          </p:nvSpPr>
          <p:spPr bwMode="auto">
            <a:xfrm>
              <a:off x="1596" y="2247"/>
              <a:ext cx="230" cy="2203"/>
            </a:xfrm>
            <a:custGeom>
              <a:avLst/>
              <a:gdLst>
                <a:gd name="T0" fmla="*/ 214 w 169"/>
                <a:gd name="T1" fmla="*/ 0 h 1715"/>
                <a:gd name="T2" fmla="*/ 191 w 169"/>
                <a:gd name="T3" fmla="*/ 109 h 1715"/>
                <a:gd name="T4" fmla="*/ 246 w 169"/>
                <a:gd name="T5" fmla="*/ 376 h 1715"/>
                <a:gd name="T6" fmla="*/ 313 w 169"/>
                <a:gd name="T7" fmla="*/ 817 h 1715"/>
                <a:gd name="T8" fmla="*/ 246 w 169"/>
                <a:gd name="T9" fmla="*/ 1416 h 1715"/>
                <a:gd name="T10" fmla="*/ 97 w 169"/>
                <a:gd name="T11" fmla="*/ 1906 h 1715"/>
                <a:gd name="T12" fmla="*/ 14 w 169"/>
                <a:gd name="T13" fmla="*/ 2326 h 1715"/>
                <a:gd name="T14" fmla="*/ 24 w 169"/>
                <a:gd name="T15" fmla="*/ 2604 h 1715"/>
                <a:gd name="T16" fmla="*/ 102 w 169"/>
                <a:gd name="T17" fmla="*/ 2830 h 17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715"/>
                <a:gd name="T29" fmla="*/ 169 w 169"/>
                <a:gd name="T30" fmla="*/ 1715 h 17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715">
                  <a:moveTo>
                    <a:pt x="115" y="0"/>
                  </a:moveTo>
                  <a:cubicBezTo>
                    <a:pt x="113" y="11"/>
                    <a:pt x="100" y="28"/>
                    <a:pt x="103" y="66"/>
                  </a:cubicBezTo>
                  <a:cubicBezTo>
                    <a:pt x="106" y="104"/>
                    <a:pt x="122" y="157"/>
                    <a:pt x="133" y="228"/>
                  </a:cubicBezTo>
                  <a:cubicBezTo>
                    <a:pt x="144" y="299"/>
                    <a:pt x="169" y="390"/>
                    <a:pt x="169" y="495"/>
                  </a:cubicBezTo>
                  <a:cubicBezTo>
                    <a:pt x="169" y="600"/>
                    <a:pt x="152" y="748"/>
                    <a:pt x="133" y="858"/>
                  </a:cubicBezTo>
                  <a:cubicBezTo>
                    <a:pt x="114" y="968"/>
                    <a:pt x="73" y="1063"/>
                    <a:pt x="52" y="1155"/>
                  </a:cubicBezTo>
                  <a:cubicBezTo>
                    <a:pt x="31" y="1247"/>
                    <a:pt x="14" y="1339"/>
                    <a:pt x="7" y="1410"/>
                  </a:cubicBezTo>
                  <a:cubicBezTo>
                    <a:pt x="0" y="1481"/>
                    <a:pt x="5" y="1527"/>
                    <a:pt x="13" y="1578"/>
                  </a:cubicBezTo>
                  <a:cubicBezTo>
                    <a:pt x="21" y="1629"/>
                    <a:pt x="46" y="1687"/>
                    <a:pt x="55" y="1715"/>
                  </a:cubicBezTo>
                </a:path>
              </a:pathLst>
            </a:custGeom>
            <a:noFill/>
            <a:ln w="12700" cap="flat" cmpd="sng">
              <a:solidFill>
                <a:srgbClr val="0066FF"/>
              </a:solidFill>
              <a:prstDash val="solid"/>
              <a:round/>
              <a:headEnd type="stealth" w="sm" len="sm"/>
              <a:tailEnd type="stealth" w="sm" len="sm"/>
            </a:ln>
          </p:spPr>
          <p:txBody>
            <a:bodyPr/>
            <a:lstStyle/>
            <a:p>
              <a:endParaRPr lang="es-ES"/>
            </a:p>
          </p:txBody>
        </p:sp>
        <p:sp>
          <p:nvSpPr>
            <p:cNvPr id="20542" name="Freeform 62"/>
            <p:cNvSpPr>
              <a:spLocks/>
            </p:cNvSpPr>
            <p:nvPr/>
          </p:nvSpPr>
          <p:spPr bwMode="auto">
            <a:xfrm>
              <a:off x="1516" y="4296"/>
              <a:ext cx="102" cy="229"/>
            </a:xfrm>
            <a:custGeom>
              <a:avLst/>
              <a:gdLst>
                <a:gd name="T0" fmla="*/ 139 w 75"/>
                <a:gd name="T1" fmla="*/ 0 h 178"/>
                <a:gd name="T2" fmla="*/ 120 w 75"/>
                <a:gd name="T3" fmla="*/ 131 h 178"/>
                <a:gd name="T4" fmla="*/ 76 w 75"/>
                <a:gd name="T5" fmla="*/ 220 h 178"/>
                <a:gd name="T6" fmla="*/ 0 w 75"/>
                <a:gd name="T7" fmla="*/ 295 h 178"/>
                <a:gd name="T8" fmla="*/ 0 60000 65536"/>
                <a:gd name="T9" fmla="*/ 0 60000 65536"/>
                <a:gd name="T10" fmla="*/ 0 60000 65536"/>
                <a:gd name="T11" fmla="*/ 0 60000 65536"/>
                <a:gd name="T12" fmla="*/ 0 w 75"/>
                <a:gd name="T13" fmla="*/ 0 h 178"/>
                <a:gd name="T14" fmla="*/ 75 w 75"/>
                <a:gd name="T15" fmla="*/ 178 h 178"/>
              </a:gdLst>
              <a:ahLst/>
              <a:cxnLst>
                <a:cxn ang="T8">
                  <a:pos x="T0" y="T1"/>
                </a:cxn>
                <a:cxn ang="T9">
                  <a:pos x="T2" y="T3"/>
                </a:cxn>
                <a:cxn ang="T10">
                  <a:pos x="T4" y="T5"/>
                </a:cxn>
                <a:cxn ang="T11">
                  <a:pos x="T6" y="T7"/>
                </a:cxn>
              </a:cxnLst>
              <a:rect l="T12" t="T13" r="T14" b="T15"/>
              <a:pathLst>
                <a:path w="75" h="178">
                  <a:moveTo>
                    <a:pt x="75" y="0"/>
                  </a:moveTo>
                  <a:cubicBezTo>
                    <a:pt x="74" y="13"/>
                    <a:pt x="71" y="57"/>
                    <a:pt x="65" y="79"/>
                  </a:cubicBezTo>
                  <a:cubicBezTo>
                    <a:pt x="59" y="101"/>
                    <a:pt x="52" y="116"/>
                    <a:pt x="41" y="133"/>
                  </a:cubicBezTo>
                  <a:cubicBezTo>
                    <a:pt x="30" y="150"/>
                    <a:pt x="9" y="169"/>
                    <a:pt x="0" y="178"/>
                  </a:cubicBezTo>
                </a:path>
              </a:pathLst>
            </a:custGeom>
            <a:noFill/>
            <a:ln w="12700" cap="flat" cmpd="sng">
              <a:solidFill>
                <a:srgbClr val="0066FF"/>
              </a:solidFill>
              <a:prstDash val="solid"/>
              <a:round/>
              <a:headEnd/>
              <a:tailEnd type="diamond" w="sm" len="sm"/>
            </a:ln>
          </p:spPr>
          <p:txBody>
            <a:bodyPr/>
            <a:lstStyle/>
            <a:p>
              <a:endParaRPr lang="es-ES"/>
            </a:p>
          </p:txBody>
        </p:sp>
        <p:pic>
          <p:nvPicPr>
            <p:cNvPr id="15420" name="Picture 63" descr="DSC00427"/>
            <p:cNvPicPr>
              <a:picLocks noChangeAspect="1" noChangeArrowheads="1"/>
            </p:cNvPicPr>
            <p:nvPr/>
          </p:nvPicPr>
          <p:blipFill>
            <a:blip r:embed="rId3" cstate="print">
              <a:grayscl/>
              <a:extLst>
                <a:ext uri="{28A0092B-C50C-407E-A947-70E740481C1C}">
                  <a14:useLocalDpi xmlns="" xmlns:a14="http://schemas.microsoft.com/office/drawing/2010/main" val="0"/>
                </a:ext>
              </a:extLst>
            </a:blip>
            <a:srcRect l="44075" t="37410" r="42480" b="47852"/>
            <a:stretch>
              <a:fillRect/>
            </a:stretch>
          </p:blipFill>
          <p:spPr bwMode="auto">
            <a:xfrm>
              <a:off x="1130" y="5419"/>
              <a:ext cx="1480" cy="115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44" name="Freeform 64"/>
            <p:cNvSpPr>
              <a:spLocks/>
            </p:cNvSpPr>
            <p:nvPr/>
          </p:nvSpPr>
          <p:spPr bwMode="auto">
            <a:xfrm rot="10800000">
              <a:off x="2081" y="5837"/>
              <a:ext cx="310" cy="522"/>
            </a:xfrm>
            <a:custGeom>
              <a:avLst/>
              <a:gdLst>
                <a:gd name="T0" fmla="*/ 400 w 228"/>
                <a:gd name="T1" fmla="*/ 18 h 407"/>
                <a:gd name="T2" fmla="*/ 339 w 228"/>
                <a:gd name="T3" fmla="*/ 0 h 407"/>
                <a:gd name="T4" fmla="*/ 287 w 228"/>
                <a:gd name="T5" fmla="*/ 13 h 407"/>
                <a:gd name="T6" fmla="*/ 197 w 228"/>
                <a:gd name="T7" fmla="*/ 72 h 407"/>
                <a:gd name="T8" fmla="*/ 56 w 228"/>
                <a:gd name="T9" fmla="*/ 217 h 407"/>
                <a:gd name="T10" fmla="*/ 0 w 228"/>
                <a:gd name="T11" fmla="*/ 380 h 407"/>
                <a:gd name="T12" fmla="*/ 73 w 228"/>
                <a:gd name="T13" fmla="*/ 613 h 407"/>
                <a:gd name="T14" fmla="*/ 144 w 228"/>
                <a:gd name="T15" fmla="*/ 669 h 407"/>
                <a:gd name="T16" fmla="*/ 163 w 228"/>
                <a:gd name="T17" fmla="*/ 613 h 407"/>
                <a:gd name="T18" fmla="*/ 171 w 228"/>
                <a:gd name="T19" fmla="*/ 444 h 407"/>
                <a:gd name="T20" fmla="*/ 226 w 228"/>
                <a:gd name="T21" fmla="*/ 326 h 407"/>
                <a:gd name="T22" fmla="*/ 303 w 228"/>
                <a:gd name="T23" fmla="*/ 246 h 407"/>
                <a:gd name="T24" fmla="*/ 371 w 228"/>
                <a:gd name="T25" fmla="*/ 181 h 407"/>
                <a:gd name="T26" fmla="*/ 408 w 228"/>
                <a:gd name="T27" fmla="*/ 122 h 407"/>
                <a:gd name="T28" fmla="*/ 420 w 228"/>
                <a:gd name="T29" fmla="*/ 64 h 407"/>
                <a:gd name="T30" fmla="*/ 400 w 228"/>
                <a:gd name="T31" fmla="*/ 18 h 4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407"/>
                <a:gd name="T50" fmla="*/ 228 w 228"/>
                <a:gd name="T51" fmla="*/ 407 h 4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407">
                  <a:moveTo>
                    <a:pt x="216" y="11"/>
                  </a:moveTo>
                  <a:cubicBezTo>
                    <a:pt x="209" y="1"/>
                    <a:pt x="193" y="0"/>
                    <a:pt x="183" y="0"/>
                  </a:cubicBezTo>
                  <a:cubicBezTo>
                    <a:pt x="173" y="0"/>
                    <a:pt x="168" y="1"/>
                    <a:pt x="155" y="8"/>
                  </a:cubicBezTo>
                  <a:cubicBezTo>
                    <a:pt x="140" y="17"/>
                    <a:pt x="127" y="26"/>
                    <a:pt x="107" y="44"/>
                  </a:cubicBezTo>
                  <a:cubicBezTo>
                    <a:pt x="85" y="66"/>
                    <a:pt x="47" y="104"/>
                    <a:pt x="30" y="132"/>
                  </a:cubicBezTo>
                  <a:cubicBezTo>
                    <a:pt x="12" y="163"/>
                    <a:pt x="6" y="183"/>
                    <a:pt x="0" y="231"/>
                  </a:cubicBezTo>
                  <a:cubicBezTo>
                    <a:pt x="5" y="288"/>
                    <a:pt x="9" y="333"/>
                    <a:pt x="40" y="373"/>
                  </a:cubicBezTo>
                  <a:cubicBezTo>
                    <a:pt x="49" y="385"/>
                    <a:pt x="63" y="402"/>
                    <a:pt x="78" y="407"/>
                  </a:cubicBezTo>
                  <a:cubicBezTo>
                    <a:pt x="99" y="404"/>
                    <a:pt x="93" y="391"/>
                    <a:pt x="88" y="373"/>
                  </a:cubicBezTo>
                  <a:cubicBezTo>
                    <a:pt x="84" y="339"/>
                    <a:pt x="89" y="302"/>
                    <a:pt x="93" y="270"/>
                  </a:cubicBezTo>
                  <a:cubicBezTo>
                    <a:pt x="102" y="248"/>
                    <a:pt x="110" y="215"/>
                    <a:pt x="122" y="198"/>
                  </a:cubicBezTo>
                  <a:cubicBezTo>
                    <a:pt x="134" y="178"/>
                    <a:pt x="151" y="165"/>
                    <a:pt x="164" y="150"/>
                  </a:cubicBezTo>
                  <a:cubicBezTo>
                    <a:pt x="177" y="135"/>
                    <a:pt x="192" y="123"/>
                    <a:pt x="201" y="110"/>
                  </a:cubicBezTo>
                  <a:cubicBezTo>
                    <a:pt x="217" y="89"/>
                    <a:pt x="217" y="86"/>
                    <a:pt x="221" y="74"/>
                  </a:cubicBezTo>
                  <a:cubicBezTo>
                    <a:pt x="225" y="62"/>
                    <a:pt x="228" y="49"/>
                    <a:pt x="227" y="39"/>
                  </a:cubicBezTo>
                  <a:cubicBezTo>
                    <a:pt x="226" y="29"/>
                    <a:pt x="218" y="17"/>
                    <a:pt x="216" y="11"/>
                  </a:cubicBezTo>
                  <a:close/>
                </a:path>
              </a:pathLst>
            </a:custGeom>
            <a:noFill/>
            <a:ln w="12700" cap="flat" cmpd="sng">
              <a:solidFill>
                <a:srgbClr val="FF3300"/>
              </a:solidFill>
              <a:prstDash val="solid"/>
              <a:round/>
              <a:headEnd/>
              <a:tailEnd/>
            </a:ln>
          </p:spPr>
          <p:txBody>
            <a:bodyPr/>
            <a:lstStyle/>
            <a:p>
              <a:endParaRPr lang="es-ES"/>
            </a:p>
          </p:txBody>
        </p:sp>
        <p:sp>
          <p:nvSpPr>
            <p:cNvPr id="20545" name="Freeform 65"/>
            <p:cNvSpPr>
              <a:spLocks/>
            </p:cNvSpPr>
            <p:nvPr/>
          </p:nvSpPr>
          <p:spPr bwMode="auto">
            <a:xfrm>
              <a:off x="1363" y="5955"/>
              <a:ext cx="315" cy="494"/>
            </a:xfrm>
            <a:custGeom>
              <a:avLst/>
              <a:gdLst>
                <a:gd name="T0" fmla="*/ 289 w 232"/>
                <a:gd name="T1" fmla="*/ 599 h 385"/>
                <a:gd name="T2" fmla="*/ 205 w 232"/>
                <a:gd name="T3" fmla="*/ 520 h 385"/>
                <a:gd name="T4" fmla="*/ 71 w 232"/>
                <a:gd name="T5" fmla="*/ 341 h 385"/>
                <a:gd name="T6" fmla="*/ 19 w 232"/>
                <a:gd name="T7" fmla="*/ 227 h 385"/>
                <a:gd name="T8" fmla="*/ 4 w 232"/>
                <a:gd name="T9" fmla="*/ 123 h 385"/>
                <a:gd name="T10" fmla="*/ 46 w 232"/>
                <a:gd name="T11" fmla="*/ 10 h 385"/>
                <a:gd name="T12" fmla="*/ 110 w 232"/>
                <a:gd name="T13" fmla="*/ 4 h 385"/>
                <a:gd name="T14" fmla="*/ 162 w 232"/>
                <a:gd name="T15" fmla="*/ 35 h 385"/>
                <a:gd name="T16" fmla="*/ 210 w 232"/>
                <a:gd name="T17" fmla="*/ 82 h 385"/>
                <a:gd name="T18" fmla="*/ 278 w 232"/>
                <a:gd name="T19" fmla="*/ 199 h 385"/>
                <a:gd name="T20" fmla="*/ 334 w 232"/>
                <a:gd name="T21" fmla="*/ 307 h 385"/>
                <a:gd name="T22" fmla="*/ 407 w 232"/>
                <a:gd name="T23" fmla="*/ 476 h 385"/>
                <a:gd name="T24" fmla="*/ 388 w 232"/>
                <a:gd name="T25" fmla="*/ 618 h 385"/>
                <a:gd name="T26" fmla="*/ 289 w 232"/>
                <a:gd name="T27" fmla="*/ 599 h 3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385"/>
                <a:gd name="T44" fmla="*/ 232 w 232"/>
                <a:gd name="T45" fmla="*/ 385 h 3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385">
                  <a:moveTo>
                    <a:pt x="157" y="364"/>
                  </a:moveTo>
                  <a:cubicBezTo>
                    <a:pt x="141" y="356"/>
                    <a:pt x="123" y="329"/>
                    <a:pt x="111" y="316"/>
                  </a:cubicBezTo>
                  <a:cubicBezTo>
                    <a:pt x="92" y="289"/>
                    <a:pt x="56" y="235"/>
                    <a:pt x="38" y="207"/>
                  </a:cubicBezTo>
                  <a:cubicBezTo>
                    <a:pt x="22" y="177"/>
                    <a:pt x="16" y="160"/>
                    <a:pt x="10" y="138"/>
                  </a:cubicBezTo>
                  <a:cubicBezTo>
                    <a:pt x="4" y="116"/>
                    <a:pt x="0" y="97"/>
                    <a:pt x="2" y="75"/>
                  </a:cubicBezTo>
                  <a:cubicBezTo>
                    <a:pt x="4" y="42"/>
                    <a:pt x="14" y="17"/>
                    <a:pt x="25" y="6"/>
                  </a:cubicBezTo>
                  <a:cubicBezTo>
                    <a:pt x="37" y="0"/>
                    <a:pt x="47" y="0"/>
                    <a:pt x="60" y="2"/>
                  </a:cubicBezTo>
                  <a:cubicBezTo>
                    <a:pt x="69" y="4"/>
                    <a:pt x="79" y="13"/>
                    <a:pt x="88" y="21"/>
                  </a:cubicBezTo>
                  <a:cubicBezTo>
                    <a:pt x="97" y="29"/>
                    <a:pt x="104" y="33"/>
                    <a:pt x="114" y="50"/>
                  </a:cubicBezTo>
                  <a:cubicBezTo>
                    <a:pt x="127" y="69"/>
                    <a:pt x="145" y="106"/>
                    <a:pt x="151" y="121"/>
                  </a:cubicBezTo>
                  <a:cubicBezTo>
                    <a:pt x="161" y="145"/>
                    <a:pt x="173" y="169"/>
                    <a:pt x="181" y="186"/>
                  </a:cubicBezTo>
                  <a:cubicBezTo>
                    <a:pt x="193" y="213"/>
                    <a:pt x="216" y="258"/>
                    <a:pt x="221" y="289"/>
                  </a:cubicBezTo>
                  <a:cubicBezTo>
                    <a:pt x="224" y="317"/>
                    <a:pt x="232" y="358"/>
                    <a:pt x="211" y="376"/>
                  </a:cubicBezTo>
                  <a:cubicBezTo>
                    <a:pt x="194" y="385"/>
                    <a:pt x="174" y="374"/>
                    <a:pt x="157" y="364"/>
                  </a:cubicBezTo>
                  <a:close/>
                </a:path>
              </a:pathLst>
            </a:custGeom>
            <a:noFill/>
            <a:ln w="12700" cap="flat" cmpd="sng">
              <a:solidFill>
                <a:srgbClr val="FF3300"/>
              </a:solidFill>
              <a:prstDash val="solid"/>
              <a:round/>
              <a:headEnd/>
              <a:tailEnd/>
            </a:ln>
          </p:spPr>
          <p:txBody>
            <a:bodyPr/>
            <a:lstStyle/>
            <a:p>
              <a:endParaRPr lang="es-ES"/>
            </a:p>
          </p:txBody>
        </p:sp>
        <p:sp>
          <p:nvSpPr>
            <p:cNvPr id="20546" name="Freeform 66"/>
            <p:cNvSpPr>
              <a:spLocks/>
            </p:cNvSpPr>
            <p:nvPr/>
          </p:nvSpPr>
          <p:spPr bwMode="auto">
            <a:xfrm>
              <a:off x="1747" y="4351"/>
              <a:ext cx="86" cy="108"/>
            </a:xfrm>
            <a:custGeom>
              <a:avLst/>
              <a:gdLst>
                <a:gd name="T0" fmla="*/ 0 w 63"/>
                <a:gd name="T1" fmla="*/ 0 h 84"/>
                <a:gd name="T2" fmla="*/ 83 w 63"/>
                <a:gd name="T3" fmla="*/ 28 h 84"/>
                <a:gd name="T4" fmla="*/ 112 w 63"/>
                <a:gd name="T5" fmla="*/ 85 h 84"/>
                <a:gd name="T6" fmla="*/ 117 w 63"/>
                <a:gd name="T7" fmla="*/ 139 h 84"/>
                <a:gd name="T8" fmla="*/ 0 60000 65536"/>
                <a:gd name="T9" fmla="*/ 0 60000 65536"/>
                <a:gd name="T10" fmla="*/ 0 60000 65536"/>
                <a:gd name="T11" fmla="*/ 0 60000 65536"/>
                <a:gd name="T12" fmla="*/ 0 w 63"/>
                <a:gd name="T13" fmla="*/ 0 h 84"/>
                <a:gd name="T14" fmla="*/ 63 w 63"/>
                <a:gd name="T15" fmla="*/ 84 h 84"/>
              </a:gdLst>
              <a:ahLst/>
              <a:cxnLst>
                <a:cxn ang="T8">
                  <a:pos x="T0" y="T1"/>
                </a:cxn>
                <a:cxn ang="T9">
                  <a:pos x="T2" y="T3"/>
                </a:cxn>
                <a:cxn ang="T10">
                  <a:pos x="T4" y="T5"/>
                </a:cxn>
                <a:cxn ang="T11">
                  <a:pos x="T6" y="T7"/>
                </a:cxn>
              </a:cxnLst>
              <a:rect l="T12" t="T13" r="T14" b="T15"/>
              <a:pathLst>
                <a:path w="63" h="84">
                  <a:moveTo>
                    <a:pt x="0" y="0"/>
                  </a:moveTo>
                  <a:cubicBezTo>
                    <a:pt x="7" y="3"/>
                    <a:pt x="35" y="9"/>
                    <a:pt x="45" y="17"/>
                  </a:cubicBezTo>
                  <a:cubicBezTo>
                    <a:pt x="55" y="25"/>
                    <a:pt x="57" y="40"/>
                    <a:pt x="60" y="51"/>
                  </a:cubicBezTo>
                  <a:cubicBezTo>
                    <a:pt x="63" y="62"/>
                    <a:pt x="63" y="77"/>
                    <a:pt x="63" y="84"/>
                  </a:cubicBezTo>
                </a:path>
              </a:pathLst>
            </a:custGeom>
            <a:noFill/>
            <a:ln w="12700" cap="flat" cmpd="sng">
              <a:solidFill>
                <a:srgbClr val="9999FF"/>
              </a:solidFill>
              <a:prstDash val="solid"/>
              <a:round/>
              <a:headEnd type="stealth" w="sm" len="sm"/>
              <a:tailEnd/>
            </a:ln>
          </p:spPr>
          <p:txBody>
            <a:bodyPr/>
            <a:lstStyle/>
            <a:p>
              <a:endParaRPr lang="es-ES"/>
            </a:p>
          </p:txBody>
        </p:sp>
        <p:sp>
          <p:nvSpPr>
            <p:cNvPr id="20547" name="Freeform 67"/>
            <p:cNvSpPr>
              <a:spLocks/>
            </p:cNvSpPr>
            <p:nvPr/>
          </p:nvSpPr>
          <p:spPr bwMode="auto">
            <a:xfrm>
              <a:off x="1800" y="4228"/>
              <a:ext cx="65" cy="208"/>
            </a:xfrm>
            <a:custGeom>
              <a:avLst/>
              <a:gdLst>
                <a:gd name="T0" fmla="*/ 0 w 48"/>
                <a:gd name="T1" fmla="*/ 0 h 162"/>
                <a:gd name="T2" fmla="*/ 73 w 48"/>
                <a:gd name="T3" fmla="*/ 58 h 162"/>
                <a:gd name="T4" fmla="*/ 83 w 48"/>
                <a:gd name="T5" fmla="*/ 157 h 162"/>
                <a:gd name="T6" fmla="*/ 45 w 48"/>
                <a:gd name="T7" fmla="*/ 267 h 162"/>
                <a:gd name="T8" fmla="*/ 0 60000 65536"/>
                <a:gd name="T9" fmla="*/ 0 60000 65536"/>
                <a:gd name="T10" fmla="*/ 0 60000 65536"/>
                <a:gd name="T11" fmla="*/ 0 60000 65536"/>
                <a:gd name="T12" fmla="*/ 0 w 48"/>
                <a:gd name="T13" fmla="*/ 0 h 162"/>
                <a:gd name="T14" fmla="*/ 48 w 48"/>
                <a:gd name="T15" fmla="*/ 162 h 162"/>
              </a:gdLst>
              <a:ahLst/>
              <a:cxnLst>
                <a:cxn ang="T8">
                  <a:pos x="T0" y="T1"/>
                </a:cxn>
                <a:cxn ang="T9">
                  <a:pos x="T2" y="T3"/>
                </a:cxn>
                <a:cxn ang="T10">
                  <a:pos x="T4" y="T5"/>
                </a:cxn>
                <a:cxn ang="T11">
                  <a:pos x="T6" y="T7"/>
                </a:cxn>
              </a:cxnLst>
              <a:rect l="T12" t="T13" r="T14" b="T15"/>
              <a:pathLst>
                <a:path w="48" h="162">
                  <a:moveTo>
                    <a:pt x="0" y="0"/>
                  </a:moveTo>
                  <a:cubicBezTo>
                    <a:pt x="6" y="5"/>
                    <a:pt x="33" y="19"/>
                    <a:pt x="40" y="35"/>
                  </a:cubicBezTo>
                  <a:cubicBezTo>
                    <a:pt x="47" y="51"/>
                    <a:pt x="48" y="74"/>
                    <a:pt x="45" y="95"/>
                  </a:cubicBezTo>
                  <a:cubicBezTo>
                    <a:pt x="42" y="116"/>
                    <a:pt x="28" y="148"/>
                    <a:pt x="24" y="162"/>
                  </a:cubicBezTo>
                </a:path>
              </a:pathLst>
            </a:custGeom>
            <a:noFill/>
            <a:ln w="12700" cap="flat" cmpd="sng">
              <a:solidFill>
                <a:srgbClr val="9999FF"/>
              </a:solidFill>
              <a:prstDash val="solid"/>
              <a:round/>
              <a:headEnd type="stealth" w="sm" len="sm"/>
              <a:tailEnd/>
            </a:ln>
          </p:spPr>
          <p:txBody>
            <a:bodyPr/>
            <a:lstStyle/>
            <a:p>
              <a:endParaRPr lang="es-ES"/>
            </a:p>
          </p:txBody>
        </p:sp>
        <p:sp>
          <p:nvSpPr>
            <p:cNvPr id="20548" name="Line 68"/>
            <p:cNvSpPr>
              <a:spLocks noChangeShapeType="1"/>
            </p:cNvSpPr>
            <p:nvPr/>
          </p:nvSpPr>
          <p:spPr bwMode="auto">
            <a:xfrm>
              <a:off x="1808" y="4953"/>
              <a:ext cx="0" cy="641"/>
            </a:xfrm>
            <a:prstGeom prst="line">
              <a:avLst/>
            </a:prstGeom>
            <a:noFill/>
            <a:ln w="12700">
              <a:solidFill>
                <a:srgbClr val="9999FF"/>
              </a:solidFill>
              <a:round/>
              <a:headEnd/>
              <a:tailEnd/>
            </a:ln>
          </p:spPr>
          <p:txBody>
            <a:bodyPr/>
            <a:lstStyle/>
            <a:p>
              <a:endParaRPr lang="es-ES"/>
            </a:p>
          </p:txBody>
        </p:sp>
        <p:sp>
          <p:nvSpPr>
            <p:cNvPr id="20549" name="Line 69"/>
            <p:cNvSpPr>
              <a:spLocks noChangeShapeType="1"/>
            </p:cNvSpPr>
            <p:nvPr/>
          </p:nvSpPr>
          <p:spPr bwMode="auto">
            <a:xfrm>
              <a:off x="1808" y="6352"/>
              <a:ext cx="0" cy="407"/>
            </a:xfrm>
            <a:prstGeom prst="line">
              <a:avLst/>
            </a:prstGeom>
            <a:noFill/>
            <a:ln w="12700">
              <a:solidFill>
                <a:srgbClr val="FF9933"/>
              </a:solidFill>
              <a:round/>
              <a:headEnd/>
              <a:tailEnd type="stealth" w="med" len="med"/>
            </a:ln>
          </p:spPr>
          <p:txBody>
            <a:bodyPr/>
            <a:lstStyle/>
            <a:p>
              <a:endParaRPr lang="es-ES"/>
            </a:p>
          </p:txBody>
        </p:sp>
        <p:sp>
          <p:nvSpPr>
            <p:cNvPr id="20550" name="Freeform 70"/>
            <p:cNvSpPr>
              <a:spLocks/>
            </p:cNvSpPr>
            <p:nvPr/>
          </p:nvSpPr>
          <p:spPr bwMode="auto">
            <a:xfrm>
              <a:off x="1685" y="4486"/>
              <a:ext cx="69" cy="161"/>
            </a:xfrm>
            <a:custGeom>
              <a:avLst/>
              <a:gdLst>
                <a:gd name="T0" fmla="*/ 0 w 51"/>
                <a:gd name="T1" fmla="*/ 0 h 125"/>
                <a:gd name="T2" fmla="*/ 51 w 51"/>
                <a:gd name="T3" fmla="*/ 33 h 125"/>
                <a:gd name="T4" fmla="*/ 87 w 51"/>
                <a:gd name="T5" fmla="*/ 80 h 125"/>
                <a:gd name="T6" fmla="*/ 92 w 51"/>
                <a:gd name="T7" fmla="*/ 152 h 125"/>
                <a:gd name="T8" fmla="*/ 89 w 51"/>
                <a:gd name="T9" fmla="*/ 207 h 125"/>
                <a:gd name="T10" fmla="*/ 0 60000 65536"/>
                <a:gd name="T11" fmla="*/ 0 60000 65536"/>
                <a:gd name="T12" fmla="*/ 0 60000 65536"/>
                <a:gd name="T13" fmla="*/ 0 60000 65536"/>
                <a:gd name="T14" fmla="*/ 0 60000 65536"/>
                <a:gd name="T15" fmla="*/ 0 w 51"/>
                <a:gd name="T16" fmla="*/ 0 h 125"/>
                <a:gd name="T17" fmla="*/ 51 w 51"/>
                <a:gd name="T18" fmla="*/ 125 h 125"/>
              </a:gdLst>
              <a:ahLst/>
              <a:cxnLst>
                <a:cxn ang="T10">
                  <a:pos x="T0" y="T1"/>
                </a:cxn>
                <a:cxn ang="T11">
                  <a:pos x="T2" y="T3"/>
                </a:cxn>
                <a:cxn ang="T12">
                  <a:pos x="T4" y="T5"/>
                </a:cxn>
                <a:cxn ang="T13">
                  <a:pos x="T6" y="T7"/>
                </a:cxn>
                <a:cxn ang="T14">
                  <a:pos x="T8" y="T9"/>
                </a:cxn>
              </a:cxnLst>
              <a:rect l="T15" t="T16" r="T17" b="T18"/>
              <a:pathLst>
                <a:path w="51" h="125">
                  <a:moveTo>
                    <a:pt x="0" y="0"/>
                  </a:moveTo>
                  <a:cubicBezTo>
                    <a:pt x="5" y="3"/>
                    <a:pt x="20" y="12"/>
                    <a:pt x="28" y="20"/>
                  </a:cubicBezTo>
                  <a:cubicBezTo>
                    <a:pt x="36" y="28"/>
                    <a:pt x="43" y="36"/>
                    <a:pt x="47" y="48"/>
                  </a:cubicBezTo>
                  <a:cubicBezTo>
                    <a:pt x="51" y="60"/>
                    <a:pt x="50" y="79"/>
                    <a:pt x="50" y="92"/>
                  </a:cubicBezTo>
                  <a:cubicBezTo>
                    <a:pt x="50" y="105"/>
                    <a:pt x="49" y="118"/>
                    <a:pt x="49" y="125"/>
                  </a:cubicBezTo>
                </a:path>
              </a:pathLst>
            </a:custGeom>
            <a:noFill/>
            <a:ln w="12700" cap="flat" cmpd="sng">
              <a:solidFill>
                <a:srgbClr val="FF66CC"/>
              </a:solidFill>
              <a:prstDash val="solid"/>
              <a:round/>
              <a:headEnd type="stealth" w="sm" len="sm"/>
              <a:tailEnd/>
            </a:ln>
          </p:spPr>
          <p:txBody>
            <a:bodyPr/>
            <a:lstStyle/>
            <a:p>
              <a:endParaRPr lang="es-ES"/>
            </a:p>
          </p:txBody>
        </p:sp>
        <p:sp>
          <p:nvSpPr>
            <p:cNvPr id="20551" name="Freeform 71"/>
            <p:cNvSpPr>
              <a:spLocks/>
            </p:cNvSpPr>
            <p:nvPr/>
          </p:nvSpPr>
          <p:spPr bwMode="auto">
            <a:xfrm>
              <a:off x="1747" y="4473"/>
              <a:ext cx="306" cy="151"/>
            </a:xfrm>
            <a:custGeom>
              <a:avLst/>
              <a:gdLst>
                <a:gd name="T0" fmla="*/ 0 w 225"/>
                <a:gd name="T1" fmla="*/ 86 h 117"/>
                <a:gd name="T2" fmla="*/ 83 w 225"/>
                <a:gd name="T3" fmla="*/ 71 h 117"/>
                <a:gd name="T4" fmla="*/ 163 w 225"/>
                <a:gd name="T5" fmla="*/ 12 h 117"/>
                <a:gd name="T6" fmla="*/ 250 w 225"/>
                <a:gd name="T7" fmla="*/ 5 h 117"/>
                <a:gd name="T8" fmla="*/ 333 w 225"/>
                <a:gd name="T9" fmla="*/ 40 h 117"/>
                <a:gd name="T10" fmla="*/ 394 w 225"/>
                <a:gd name="T11" fmla="*/ 115 h 117"/>
                <a:gd name="T12" fmla="*/ 416 w 225"/>
                <a:gd name="T13" fmla="*/ 195 h 117"/>
                <a:gd name="T14" fmla="*/ 0 60000 65536"/>
                <a:gd name="T15" fmla="*/ 0 60000 65536"/>
                <a:gd name="T16" fmla="*/ 0 60000 65536"/>
                <a:gd name="T17" fmla="*/ 0 60000 65536"/>
                <a:gd name="T18" fmla="*/ 0 60000 65536"/>
                <a:gd name="T19" fmla="*/ 0 60000 65536"/>
                <a:gd name="T20" fmla="*/ 0 60000 65536"/>
                <a:gd name="T21" fmla="*/ 0 w 225"/>
                <a:gd name="T22" fmla="*/ 0 h 117"/>
                <a:gd name="T23" fmla="*/ 225 w 225"/>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17">
                  <a:moveTo>
                    <a:pt x="0" y="52"/>
                  </a:moveTo>
                  <a:cubicBezTo>
                    <a:pt x="7" y="51"/>
                    <a:pt x="30" y="50"/>
                    <a:pt x="45" y="43"/>
                  </a:cubicBezTo>
                  <a:cubicBezTo>
                    <a:pt x="60" y="36"/>
                    <a:pt x="73" y="14"/>
                    <a:pt x="88" y="7"/>
                  </a:cubicBezTo>
                  <a:cubicBezTo>
                    <a:pt x="103" y="0"/>
                    <a:pt x="120" y="0"/>
                    <a:pt x="135" y="3"/>
                  </a:cubicBezTo>
                  <a:cubicBezTo>
                    <a:pt x="150" y="6"/>
                    <a:pt x="167" y="13"/>
                    <a:pt x="180" y="24"/>
                  </a:cubicBezTo>
                  <a:cubicBezTo>
                    <a:pt x="193" y="35"/>
                    <a:pt x="205" y="54"/>
                    <a:pt x="213" y="69"/>
                  </a:cubicBezTo>
                  <a:cubicBezTo>
                    <a:pt x="221" y="84"/>
                    <a:pt x="222" y="107"/>
                    <a:pt x="225" y="117"/>
                  </a:cubicBezTo>
                </a:path>
              </a:pathLst>
            </a:custGeom>
            <a:noFill/>
            <a:ln w="12700" cap="flat" cmpd="sng">
              <a:solidFill>
                <a:srgbClr val="FF66CC"/>
              </a:solidFill>
              <a:prstDash val="solid"/>
              <a:round/>
              <a:headEnd/>
              <a:tailEnd/>
            </a:ln>
          </p:spPr>
          <p:txBody>
            <a:bodyPr/>
            <a:lstStyle/>
            <a:p>
              <a:endParaRPr lang="es-ES"/>
            </a:p>
          </p:txBody>
        </p:sp>
        <p:sp>
          <p:nvSpPr>
            <p:cNvPr id="20552" name="Freeform 72"/>
            <p:cNvSpPr>
              <a:spLocks/>
            </p:cNvSpPr>
            <p:nvPr/>
          </p:nvSpPr>
          <p:spPr bwMode="auto">
            <a:xfrm>
              <a:off x="1744" y="4809"/>
              <a:ext cx="4" cy="1251"/>
            </a:xfrm>
            <a:custGeom>
              <a:avLst/>
              <a:gdLst>
                <a:gd name="T0" fmla="*/ 0 w 3"/>
                <a:gd name="T1" fmla="*/ 0 h 974"/>
                <a:gd name="T2" fmla="*/ 5 w 3"/>
                <a:gd name="T3" fmla="*/ 1607 h 974"/>
                <a:gd name="T4" fmla="*/ 0 60000 65536"/>
                <a:gd name="T5" fmla="*/ 0 60000 65536"/>
                <a:gd name="T6" fmla="*/ 0 w 3"/>
                <a:gd name="T7" fmla="*/ 0 h 974"/>
                <a:gd name="T8" fmla="*/ 3 w 3"/>
                <a:gd name="T9" fmla="*/ 974 h 974"/>
              </a:gdLst>
              <a:ahLst/>
              <a:cxnLst>
                <a:cxn ang="T4">
                  <a:pos x="T0" y="T1"/>
                </a:cxn>
                <a:cxn ang="T5">
                  <a:pos x="T2" y="T3"/>
                </a:cxn>
              </a:cxnLst>
              <a:rect l="T6" t="T7" r="T8" b="T9"/>
              <a:pathLst>
                <a:path w="3" h="974">
                  <a:moveTo>
                    <a:pt x="0" y="0"/>
                  </a:moveTo>
                  <a:lnTo>
                    <a:pt x="3" y="974"/>
                  </a:lnTo>
                </a:path>
              </a:pathLst>
            </a:custGeom>
            <a:noFill/>
            <a:ln w="12700" cap="flat" cmpd="sng">
              <a:solidFill>
                <a:srgbClr val="FF66CC"/>
              </a:solidFill>
              <a:prstDash val="solid"/>
              <a:round/>
              <a:headEnd type="none" w="med" len="med"/>
              <a:tailEnd type="diamond" w="sm" len="sm"/>
            </a:ln>
          </p:spPr>
          <p:txBody>
            <a:bodyPr/>
            <a:lstStyle/>
            <a:p>
              <a:endParaRPr lang="es-ES"/>
            </a:p>
          </p:txBody>
        </p:sp>
        <p:sp>
          <p:nvSpPr>
            <p:cNvPr id="20553" name="Freeform 73"/>
            <p:cNvSpPr>
              <a:spLocks/>
            </p:cNvSpPr>
            <p:nvPr/>
          </p:nvSpPr>
          <p:spPr bwMode="auto">
            <a:xfrm>
              <a:off x="2050" y="4737"/>
              <a:ext cx="5" cy="1323"/>
            </a:xfrm>
            <a:custGeom>
              <a:avLst/>
              <a:gdLst>
                <a:gd name="T0" fmla="*/ 0 w 4"/>
                <a:gd name="T1" fmla="*/ 0 h 1030"/>
                <a:gd name="T2" fmla="*/ 6 w 4"/>
                <a:gd name="T3" fmla="*/ 1699 h 1030"/>
                <a:gd name="T4" fmla="*/ 0 60000 65536"/>
                <a:gd name="T5" fmla="*/ 0 60000 65536"/>
                <a:gd name="T6" fmla="*/ 0 w 4"/>
                <a:gd name="T7" fmla="*/ 0 h 1030"/>
                <a:gd name="T8" fmla="*/ 4 w 4"/>
                <a:gd name="T9" fmla="*/ 1030 h 1030"/>
              </a:gdLst>
              <a:ahLst/>
              <a:cxnLst>
                <a:cxn ang="T4">
                  <a:pos x="T0" y="T1"/>
                </a:cxn>
                <a:cxn ang="T5">
                  <a:pos x="T2" y="T3"/>
                </a:cxn>
              </a:cxnLst>
              <a:rect l="T6" t="T7" r="T8" b="T9"/>
              <a:pathLst>
                <a:path w="4" h="1030">
                  <a:moveTo>
                    <a:pt x="0" y="0"/>
                  </a:moveTo>
                  <a:lnTo>
                    <a:pt x="4" y="1030"/>
                  </a:lnTo>
                </a:path>
              </a:pathLst>
            </a:custGeom>
            <a:noFill/>
            <a:ln w="12700" cap="flat" cmpd="sng">
              <a:solidFill>
                <a:srgbClr val="FF66CC"/>
              </a:solidFill>
              <a:prstDash val="solid"/>
              <a:round/>
              <a:headEnd type="none" w="med" len="med"/>
              <a:tailEnd type="diamond" w="sm" len="sm"/>
            </a:ln>
          </p:spPr>
          <p:txBody>
            <a:bodyPr/>
            <a:lstStyle/>
            <a:p>
              <a:endParaRPr lang="es-ES"/>
            </a:p>
          </p:txBody>
        </p:sp>
        <p:sp>
          <p:nvSpPr>
            <p:cNvPr id="20554" name="Line 74"/>
            <p:cNvSpPr>
              <a:spLocks noChangeShapeType="1"/>
            </p:cNvSpPr>
            <p:nvPr/>
          </p:nvSpPr>
          <p:spPr bwMode="auto">
            <a:xfrm>
              <a:off x="1747" y="6410"/>
              <a:ext cx="0" cy="349"/>
            </a:xfrm>
            <a:prstGeom prst="line">
              <a:avLst/>
            </a:prstGeom>
            <a:noFill/>
            <a:ln w="12700">
              <a:solidFill>
                <a:srgbClr val="FF9933"/>
              </a:solidFill>
              <a:round/>
              <a:headEnd/>
              <a:tailEnd type="stealth" w="med" len="med"/>
            </a:ln>
          </p:spPr>
          <p:txBody>
            <a:bodyPr/>
            <a:lstStyle/>
            <a:p>
              <a:endParaRPr lang="es-ES"/>
            </a:p>
          </p:txBody>
        </p:sp>
        <p:sp>
          <p:nvSpPr>
            <p:cNvPr id="20555" name="Line 75"/>
            <p:cNvSpPr>
              <a:spLocks noChangeShapeType="1"/>
            </p:cNvSpPr>
            <p:nvPr/>
          </p:nvSpPr>
          <p:spPr bwMode="auto">
            <a:xfrm>
              <a:off x="1747" y="6119"/>
              <a:ext cx="0" cy="175"/>
            </a:xfrm>
            <a:prstGeom prst="line">
              <a:avLst/>
            </a:prstGeom>
            <a:noFill/>
            <a:ln w="12700">
              <a:solidFill>
                <a:srgbClr val="FF9933"/>
              </a:solidFill>
              <a:round/>
              <a:headEnd type="oval" w="sm" len="sm"/>
              <a:tailEnd/>
            </a:ln>
          </p:spPr>
          <p:txBody>
            <a:bodyPr/>
            <a:lstStyle/>
            <a:p>
              <a:endParaRPr lang="es-ES"/>
            </a:p>
          </p:txBody>
        </p:sp>
        <p:sp>
          <p:nvSpPr>
            <p:cNvPr id="20556" name="Line 76"/>
            <p:cNvSpPr>
              <a:spLocks noChangeShapeType="1"/>
            </p:cNvSpPr>
            <p:nvPr/>
          </p:nvSpPr>
          <p:spPr bwMode="auto">
            <a:xfrm>
              <a:off x="2054" y="6119"/>
              <a:ext cx="0" cy="175"/>
            </a:xfrm>
            <a:prstGeom prst="line">
              <a:avLst/>
            </a:prstGeom>
            <a:noFill/>
            <a:ln w="12700">
              <a:solidFill>
                <a:srgbClr val="FF9933"/>
              </a:solidFill>
              <a:round/>
              <a:headEnd type="oval" w="sm" len="sm"/>
              <a:tailEnd/>
            </a:ln>
          </p:spPr>
          <p:txBody>
            <a:bodyPr/>
            <a:lstStyle/>
            <a:p>
              <a:endParaRPr lang="es-ES"/>
            </a:p>
          </p:txBody>
        </p:sp>
        <p:sp>
          <p:nvSpPr>
            <p:cNvPr id="20557" name="Line 77"/>
            <p:cNvSpPr>
              <a:spLocks noChangeShapeType="1"/>
            </p:cNvSpPr>
            <p:nvPr/>
          </p:nvSpPr>
          <p:spPr bwMode="auto">
            <a:xfrm>
              <a:off x="2054" y="6352"/>
              <a:ext cx="0" cy="407"/>
            </a:xfrm>
            <a:prstGeom prst="line">
              <a:avLst/>
            </a:prstGeom>
            <a:noFill/>
            <a:ln w="12700">
              <a:solidFill>
                <a:srgbClr val="FF9933"/>
              </a:solidFill>
              <a:round/>
              <a:headEnd/>
              <a:tailEnd type="stealth" w="med" len="med"/>
            </a:ln>
          </p:spPr>
          <p:txBody>
            <a:bodyPr/>
            <a:lstStyle/>
            <a:p>
              <a:endParaRPr lang="es-ES"/>
            </a:p>
          </p:txBody>
        </p:sp>
        <p:sp>
          <p:nvSpPr>
            <p:cNvPr id="20558" name="Freeform 78"/>
            <p:cNvSpPr>
              <a:spLocks/>
            </p:cNvSpPr>
            <p:nvPr/>
          </p:nvSpPr>
          <p:spPr bwMode="auto">
            <a:xfrm>
              <a:off x="1496" y="4274"/>
              <a:ext cx="4" cy="77"/>
            </a:xfrm>
            <a:custGeom>
              <a:avLst/>
              <a:gdLst>
                <a:gd name="T0" fmla="*/ 5 w 3"/>
                <a:gd name="T1" fmla="*/ 0 h 60"/>
                <a:gd name="T2" fmla="*/ 4 w 3"/>
                <a:gd name="T3" fmla="*/ 69 h 60"/>
                <a:gd name="T4" fmla="*/ 0 w 3"/>
                <a:gd name="T5" fmla="*/ 99 h 60"/>
                <a:gd name="T6" fmla="*/ 0 60000 65536"/>
                <a:gd name="T7" fmla="*/ 0 60000 65536"/>
                <a:gd name="T8" fmla="*/ 0 60000 65536"/>
                <a:gd name="T9" fmla="*/ 0 w 3"/>
                <a:gd name="T10" fmla="*/ 0 h 60"/>
                <a:gd name="T11" fmla="*/ 3 w 3"/>
                <a:gd name="T12" fmla="*/ 60 h 60"/>
              </a:gdLst>
              <a:ahLst/>
              <a:cxnLst>
                <a:cxn ang="T6">
                  <a:pos x="T0" y="T1"/>
                </a:cxn>
                <a:cxn ang="T7">
                  <a:pos x="T2" y="T3"/>
                </a:cxn>
                <a:cxn ang="T8">
                  <a:pos x="T4" y="T5"/>
                </a:cxn>
              </a:cxnLst>
              <a:rect l="T9" t="T10" r="T11" b="T12"/>
              <a:pathLst>
                <a:path w="3" h="60">
                  <a:moveTo>
                    <a:pt x="3" y="0"/>
                  </a:moveTo>
                  <a:lnTo>
                    <a:pt x="2" y="42"/>
                  </a:lnTo>
                  <a:lnTo>
                    <a:pt x="0" y="60"/>
                  </a:lnTo>
                </a:path>
              </a:pathLst>
            </a:custGeom>
            <a:noFill/>
            <a:ln w="12700" cap="flat" cmpd="sng">
              <a:solidFill>
                <a:srgbClr val="6600FF"/>
              </a:solidFill>
              <a:prstDash val="solid"/>
              <a:round/>
              <a:headEnd type="oval" w="sm" len="sm"/>
              <a:tailEnd type="none" w="med" len="med"/>
            </a:ln>
          </p:spPr>
          <p:txBody>
            <a:bodyPr/>
            <a:lstStyle/>
            <a:p>
              <a:endParaRPr lang="es-ES"/>
            </a:p>
          </p:txBody>
        </p:sp>
        <p:sp>
          <p:nvSpPr>
            <p:cNvPr id="20559" name="Freeform 79"/>
            <p:cNvSpPr>
              <a:spLocks/>
            </p:cNvSpPr>
            <p:nvPr/>
          </p:nvSpPr>
          <p:spPr bwMode="auto">
            <a:xfrm>
              <a:off x="1498" y="4864"/>
              <a:ext cx="2" cy="991"/>
            </a:xfrm>
            <a:custGeom>
              <a:avLst/>
              <a:gdLst>
                <a:gd name="T0" fmla="*/ 0 w 1"/>
                <a:gd name="T1" fmla="*/ 0 h 771"/>
                <a:gd name="T2" fmla="*/ 0 w 1"/>
                <a:gd name="T3" fmla="*/ 1274 h 771"/>
                <a:gd name="T4" fmla="*/ 0 60000 65536"/>
                <a:gd name="T5" fmla="*/ 0 60000 65536"/>
                <a:gd name="T6" fmla="*/ 0 w 1"/>
                <a:gd name="T7" fmla="*/ 0 h 771"/>
                <a:gd name="T8" fmla="*/ 1 w 1"/>
                <a:gd name="T9" fmla="*/ 771 h 771"/>
              </a:gdLst>
              <a:ahLst/>
              <a:cxnLst>
                <a:cxn ang="T4">
                  <a:pos x="T0" y="T1"/>
                </a:cxn>
                <a:cxn ang="T5">
                  <a:pos x="T2" y="T3"/>
                </a:cxn>
              </a:cxnLst>
              <a:rect l="T6" t="T7" r="T8" b="T9"/>
              <a:pathLst>
                <a:path w="1" h="771">
                  <a:moveTo>
                    <a:pt x="0" y="0"/>
                  </a:moveTo>
                  <a:lnTo>
                    <a:pt x="0" y="771"/>
                  </a:lnTo>
                </a:path>
              </a:pathLst>
            </a:custGeom>
            <a:noFill/>
            <a:ln w="12700" cap="flat" cmpd="sng">
              <a:solidFill>
                <a:srgbClr val="6600FF"/>
              </a:solidFill>
              <a:prstDash val="solid"/>
              <a:round/>
              <a:headEnd type="none" w="med" len="med"/>
              <a:tailEnd type="diamond" w="sm" len="sm"/>
            </a:ln>
          </p:spPr>
          <p:txBody>
            <a:bodyPr/>
            <a:lstStyle/>
            <a:p>
              <a:endParaRPr lang="es-ES"/>
            </a:p>
          </p:txBody>
        </p:sp>
        <p:sp>
          <p:nvSpPr>
            <p:cNvPr id="20560" name="Freeform 80"/>
            <p:cNvSpPr>
              <a:spLocks/>
            </p:cNvSpPr>
            <p:nvPr/>
          </p:nvSpPr>
          <p:spPr bwMode="auto">
            <a:xfrm>
              <a:off x="1498" y="5587"/>
              <a:ext cx="648" cy="333"/>
            </a:xfrm>
            <a:custGeom>
              <a:avLst/>
              <a:gdLst>
                <a:gd name="T0" fmla="*/ 0 w 477"/>
                <a:gd name="T1" fmla="*/ 0 h 259"/>
                <a:gd name="T2" fmla="*/ 84 w 477"/>
                <a:gd name="T3" fmla="*/ 158 h 259"/>
                <a:gd name="T4" fmla="*/ 253 w 477"/>
                <a:gd name="T5" fmla="*/ 309 h 259"/>
                <a:gd name="T6" fmla="*/ 504 w 477"/>
                <a:gd name="T7" fmla="*/ 383 h 259"/>
                <a:gd name="T8" fmla="*/ 755 w 477"/>
                <a:gd name="T9" fmla="*/ 383 h 259"/>
                <a:gd name="T10" fmla="*/ 880 w 477"/>
                <a:gd name="T11" fmla="*/ 428 h 259"/>
                <a:gd name="T12" fmla="*/ 0 60000 65536"/>
                <a:gd name="T13" fmla="*/ 0 60000 65536"/>
                <a:gd name="T14" fmla="*/ 0 60000 65536"/>
                <a:gd name="T15" fmla="*/ 0 60000 65536"/>
                <a:gd name="T16" fmla="*/ 0 60000 65536"/>
                <a:gd name="T17" fmla="*/ 0 60000 65536"/>
                <a:gd name="T18" fmla="*/ 0 w 477"/>
                <a:gd name="T19" fmla="*/ 0 h 259"/>
                <a:gd name="T20" fmla="*/ 477 w 477"/>
                <a:gd name="T21" fmla="*/ 259 h 259"/>
              </a:gdLst>
              <a:ahLst/>
              <a:cxnLst>
                <a:cxn ang="T12">
                  <a:pos x="T0" y="T1"/>
                </a:cxn>
                <a:cxn ang="T13">
                  <a:pos x="T2" y="T3"/>
                </a:cxn>
                <a:cxn ang="T14">
                  <a:pos x="T4" y="T5"/>
                </a:cxn>
                <a:cxn ang="T15">
                  <a:pos x="T6" y="T7"/>
                </a:cxn>
                <a:cxn ang="T16">
                  <a:pos x="T8" y="T9"/>
                </a:cxn>
                <a:cxn ang="T17">
                  <a:pos x="T10" y="T11"/>
                </a:cxn>
              </a:cxnLst>
              <a:rect l="T18" t="T19" r="T20" b="T21"/>
              <a:pathLst>
                <a:path w="477" h="259">
                  <a:moveTo>
                    <a:pt x="0" y="0"/>
                  </a:moveTo>
                  <a:cubicBezTo>
                    <a:pt x="8" y="16"/>
                    <a:pt x="23" y="65"/>
                    <a:pt x="46" y="96"/>
                  </a:cubicBezTo>
                  <a:cubicBezTo>
                    <a:pt x="69" y="127"/>
                    <a:pt x="99" y="164"/>
                    <a:pt x="137" y="187"/>
                  </a:cubicBezTo>
                  <a:cubicBezTo>
                    <a:pt x="175" y="210"/>
                    <a:pt x="228" y="225"/>
                    <a:pt x="273" y="232"/>
                  </a:cubicBezTo>
                  <a:cubicBezTo>
                    <a:pt x="318" y="239"/>
                    <a:pt x="375" y="227"/>
                    <a:pt x="409" y="232"/>
                  </a:cubicBezTo>
                  <a:cubicBezTo>
                    <a:pt x="443" y="237"/>
                    <a:pt x="463" y="254"/>
                    <a:pt x="477" y="259"/>
                  </a:cubicBezTo>
                </a:path>
              </a:pathLst>
            </a:custGeom>
            <a:noFill/>
            <a:ln w="12700" cap="flat" cmpd="sng">
              <a:solidFill>
                <a:srgbClr val="6600FF"/>
              </a:solidFill>
              <a:prstDash val="solid"/>
              <a:round/>
              <a:headEnd/>
              <a:tailEnd type="diamond" w="sm" len="sm"/>
            </a:ln>
          </p:spPr>
          <p:txBody>
            <a:bodyPr/>
            <a:lstStyle/>
            <a:p>
              <a:endParaRPr lang="es-ES"/>
            </a:p>
          </p:txBody>
        </p:sp>
        <p:sp>
          <p:nvSpPr>
            <p:cNvPr id="20561" name="Freeform 81"/>
            <p:cNvSpPr>
              <a:spLocks/>
            </p:cNvSpPr>
            <p:nvPr/>
          </p:nvSpPr>
          <p:spPr bwMode="auto">
            <a:xfrm>
              <a:off x="2184" y="5947"/>
              <a:ext cx="53" cy="85"/>
            </a:xfrm>
            <a:custGeom>
              <a:avLst/>
              <a:gdLst>
                <a:gd name="T0" fmla="*/ 0 w 39"/>
                <a:gd name="T1" fmla="*/ 0 h 66"/>
                <a:gd name="T2" fmla="*/ 58 w 39"/>
                <a:gd name="T3" fmla="*/ 55 h 66"/>
                <a:gd name="T4" fmla="*/ 72 w 39"/>
                <a:gd name="T5" fmla="*/ 109 h 66"/>
                <a:gd name="T6" fmla="*/ 0 60000 65536"/>
                <a:gd name="T7" fmla="*/ 0 60000 65536"/>
                <a:gd name="T8" fmla="*/ 0 60000 65536"/>
                <a:gd name="T9" fmla="*/ 0 w 39"/>
                <a:gd name="T10" fmla="*/ 0 h 66"/>
                <a:gd name="T11" fmla="*/ 39 w 39"/>
                <a:gd name="T12" fmla="*/ 66 h 66"/>
              </a:gdLst>
              <a:ahLst/>
              <a:cxnLst>
                <a:cxn ang="T6">
                  <a:pos x="T0" y="T1"/>
                </a:cxn>
                <a:cxn ang="T7">
                  <a:pos x="T2" y="T3"/>
                </a:cxn>
                <a:cxn ang="T8">
                  <a:pos x="T4" y="T5"/>
                </a:cxn>
              </a:cxnLst>
              <a:rect l="T9" t="T10" r="T11" b="T12"/>
              <a:pathLst>
                <a:path w="39" h="66">
                  <a:moveTo>
                    <a:pt x="0" y="0"/>
                  </a:moveTo>
                  <a:cubicBezTo>
                    <a:pt x="5" y="5"/>
                    <a:pt x="25" y="22"/>
                    <a:pt x="32" y="33"/>
                  </a:cubicBezTo>
                  <a:cubicBezTo>
                    <a:pt x="39" y="44"/>
                    <a:pt x="38" y="59"/>
                    <a:pt x="39" y="66"/>
                  </a:cubicBezTo>
                </a:path>
              </a:pathLst>
            </a:custGeom>
            <a:noFill/>
            <a:ln w="9525" cap="flat" cmpd="sng">
              <a:solidFill>
                <a:srgbClr val="FF9933"/>
              </a:solidFill>
              <a:prstDash val="solid"/>
              <a:round/>
              <a:headEnd type="oval" w="sm" len="sm"/>
              <a:tailEnd/>
            </a:ln>
          </p:spPr>
          <p:txBody>
            <a:bodyPr/>
            <a:lstStyle/>
            <a:p>
              <a:endParaRPr lang="es-ES"/>
            </a:p>
          </p:txBody>
        </p:sp>
        <p:sp>
          <p:nvSpPr>
            <p:cNvPr id="20562" name="Freeform 82"/>
            <p:cNvSpPr>
              <a:spLocks/>
            </p:cNvSpPr>
            <p:nvPr/>
          </p:nvSpPr>
          <p:spPr bwMode="auto">
            <a:xfrm>
              <a:off x="2237" y="6464"/>
              <a:ext cx="3" cy="295"/>
            </a:xfrm>
            <a:custGeom>
              <a:avLst/>
              <a:gdLst>
                <a:gd name="T0" fmla="*/ 0 w 2"/>
                <a:gd name="T1" fmla="*/ 0 h 230"/>
                <a:gd name="T2" fmla="*/ 5 w 2"/>
                <a:gd name="T3" fmla="*/ 378 h 230"/>
                <a:gd name="T4" fmla="*/ 0 60000 65536"/>
                <a:gd name="T5" fmla="*/ 0 60000 65536"/>
                <a:gd name="T6" fmla="*/ 0 w 2"/>
                <a:gd name="T7" fmla="*/ 0 h 230"/>
                <a:gd name="T8" fmla="*/ 2 w 2"/>
                <a:gd name="T9" fmla="*/ 230 h 230"/>
              </a:gdLst>
              <a:ahLst/>
              <a:cxnLst>
                <a:cxn ang="T4">
                  <a:pos x="T0" y="T1"/>
                </a:cxn>
                <a:cxn ang="T5">
                  <a:pos x="T2" y="T3"/>
                </a:cxn>
              </a:cxnLst>
              <a:rect l="T6" t="T7" r="T8" b="T9"/>
              <a:pathLst>
                <a:path w="2" h="230">
                  <a:moveTo>
                    <a:pt x="0" y="0"/>
                  </a:moveTo>
                  <a:lnTo>
                    <a:pt x="2" y="230"/>
                  </a:lnTo>
                </a:path>
              </a:pathLst>
            </a:custGeom>
            <a:noFill/>
            <a:ln w="12700" cap="flat" cmpd="sng">
              <a:solidFill>
                <a:srgbClr val="FF9933"/>
              </a:solidFill>
              <a:prstDash val="solid"/>
              <a:round/>
              <a:headEnd type="none" w="med" len="med"/>
              <a:tailEnd type="stealth" w="med" len="med"/>
            </a:ln>
          </p:spPr>
          <p:txBody>
            <a:bodyPr/>
            <a:lstStyle/>
            <a:p>
              <a:endParaRPr lang="es-ES"/>
            </a:p>
          </p:txBody>
        </p:sp>
        <p:sp>
          <p:nvSpPr>
            <p:cNvPr id="20563" name="Freeform 83"/>
            <p:cNvSpPr>
              <a:spLocks/>
            </p:cNvSpPr>
            <p:nvPr/>
          </p:nvSpPr>
          <p:spPr bwMode="auto">
            <a:xfrm>
              <a:off x="1498" y="5899"/>
              <a:ext cx="2" cy="70"/>
            </a:xfrm>
            <a:custGeom>
              <a:avLst/>
              <a:gdLst>
                <a:gd name="T0" fmla="*/ 0 w 1"/>
                <a:gd name="T1" fmla="*/ 0 h 54"/>
                <a:gd name="T2" fmla="*/ 0 w 1"/>
                <a:gd name="T3" fmla="*/ 91 h 54"/>
                <a:gd name="T4" fmla="*/ 0 60000 65536"/>
                <a:gd name="T5" fmla="*/ 0 60000 65536"/>
                <a:gd name="T6" fmla="*/ 0 w 1"/>
                <a:gd name="T7" fmla="*/ 0 h 54"/>
                <a:gd name="T8" fmla="*/ 1 w 1"/>
                <a:gd name="T9" fmla="*/ 54 h 54"/>
              </a:gdLst>
              <a:ahLst/>
              <a:cxnLst>
                <a:cxn ang="T4">
                  <a:pos x="T0" y="T1"/>
                </a:cxn>
                <a:cxn ang="T5">
                  <a:pos x="T2" y="T3"/>
                </a:cxn>
              </a:cxnLst>
              <a:rect l="T6" t="T7" r="T8" b="T9"/>
              <a:pathLst>
                <a:path w="1" h="54">
                  <a:moveTo>
                    <a:pt x="0" y="0"/>
                  </a:moveTo>
                  <a:lnTo>
                    <a:pt x="0" y="54"/>
                  </a:lnTo>
                </a:path>
              </a:pathLst>
            </a:custGeom>
            <a:noFill/>
            <a:ln w="12700" cap="flat" cmpd="sng">
              <a:solidFill>
                <a:srgbClr val="FF9933"/>
              </a:solidFill>
              <a:prstDash val="solid"/>
              <a:round/>
              <a:headEnd type="oval" w="sm" len="sm"/>
              <a:tailEnd type="none" w="med" len="med"/>
            </a:ln>
          </p:spPr>
          <p:txBody>
            <a:bodyPr/>
            <a:lstStyle/>
            <a:p>
              <a:endParaRPr lang="es-ES"/>
            </a:p>
          </p:txBody>
        </p:sp>
        <p:sp>
          <p:nvSpPr>
            <p:cNvPr id="20564" name="Line 84"/>
            <p:cNvSpPr>
              <a:spLocks noChangeShapeType="1"/>
            </p:cNvSpPr>
            <p:nvPr/>
          </p:nvSpPr>
          <p:spPr bwMode="auto">
            <a:xfrm>
              <a:off x="1500" y="6469"/>
              <a:ext cx="0" cy="290"/>
            </a:xfrm>
            <a:prstGeom prst="line">
              <a:avLst/>
            </a:prstGeom>
            <a:noFill/>
            <a:ln w="12700">
              <a:solidFill>
                <a:srgbClr val="FF9933"/>
              </a:solidFill>
              <a:round/>
              <a:headEnd/>
              <a:tailEnd type="stealth" w="med" len="med"/>
            </a:ln>
          </p:spPr>
          <p:txBody>
            <a:bodyPr/>
            <a:lstStyle/>
            <a:p>
              <a:endParaRPr lang="es-ES"/>
            </a:p>
          </p:txBody>
        </p:sp>
      </p:grpSp>
      <p:sp>
        <p:nvSpPr>
          <p:cNvPr id="20482" name="CuadroTexto 83"/>
          <p:cNvSpPr txBox="1">
            <a:spLocks noChangeArrowheads="1"/>
          </p:cNvSpPr>
          <p:nvPr/>
        </p:nvSpPr>
        <p:spPr bwMode="auto">
          <a:xfrm>
            <a:off x="0" y="1340768"/>
            <a:ext cx="2628900" cy="369332"/>
          </a:xfrm>
          <a:prstGeom prst="rect">
            <a:avLst/>
          </a:prstGeom>
          <a:noFill/>
          <a:ln w="9525">
            <a:noFill/>
            <a:miter lim="800000"/>
            <a:headEnd/>
            <a:tailEnd/>
          </a:ln>
        </p:spPr>
        <p:txBody>
          <a:bodyPr>
            <a:spAutoFit/>
          </a:bodyPr>
          <a:lstStyle/>
          <a:p>
            <a:pPr algn="just"/>
            <a:r>
              <a:rPr lang="es-ES" b="1" u="sng" dirty="0">
                <a:solidFill>
                  <a:srgbClr val="B3FF30"/>
                </a:solidFill>
                <a:latin typeface="Chalkboard" charset="0"/>
              </a:rPr>
              <a:t>Encéfalo</a:t>
            </a:r>
          </a:p>
        </p:txBody>
      </p:sp>
      <p:sp>
        <p:nvSpPr>
          <p:cNvPr id="20483" name="CuadroTexto 84"/>
          <p:cNvSpPr txBox="1">
            <a:spLocks noChangeArrowheads="1"/>
          </p:cNvSpPr>
          <p:nvPr/>
        </p:nvSpPr>
        <p:spPr bwMode="auto">
          <a:xfrm>
            <a:off x="323528" y="4149080"/>
            <a:ext cx="1726704" cy="307777"/>
          </a:xfrm>
          <a:prstGeom prst="rect">
            <a:avLst/>
          </a:prstGeom>
          <a:noFill/>
          <a:ln w="9525">
            <a:noFill/>
            <a:miter lim="800000"/>
            <a:headEnd/>
            <a:tailEnd/>
          </a:ln>
        </p:spPr>
        <p:txBody>
          <a:bodyPr wrap="square">
            <a:spAutoFit/>
          </a:bodyPr>
          <a:lstStyle/>
          <a:p>
            <a:pPr algn="just"/>
            <a:r>
              <a:rPr lang="es-ES" sz="1400" b="1" u="sng" dirty="0">
                <a:solidFill>
                  <a:srgbClr val="B3FF30"/>
                </a:solidFill>
                <a:latin typeface="Chalkboard" charset="0"/>
              </a:rPr>
              <a:t>Mesencéfalo</a:t>
            </a:r>
          </a:p>
        </p:txBody>
      </p:sp>
      <p:sp>
        <p:nvSpPr>
          <p:cNvPr id="20484" name="CuadroTexto 85"/>
          <p:cNvSpPr txBox="1">
            <a:spLocks noChangeArrowheads="1"/>
          </p:cNvSpPr>
          <p:nvPr/>
        </p:nvSpPr>
        <p:spPr bwMode="auto">
          <a:xfrm>
            <a:off x="179512" y="5661248"/>
            <a:ext cx="2627313" cy="461665"/>
          </a:xfrm>
          <a:prstGeom prst="rect">
            <a:avLst/>
          </a:prstGeom>
          <a:noFill/>
          <a:ln w="9525">
            <a:noFill/>
            <a:miter lim="800000"/>
            <a:headEnd/>
            <a:tailEnd/>
          </a:ln>
        </p:spPr>
        <p:txBody>
          <a:bodyPr>
            <a:spAutoFit/>
          </a:bodyPr>
          <a:lstStyle/>
          <a:p>
            <a:pPr algn="just"/>
            <a:r>
              <a:rPr lang="es-ES" sz="1200" b="1" u="sng" dirty="0" smtClean="0">
                <a:solidFill>
                  <a:srgbClr val="B3FF30"/>
                </a:solidFill>
                <a:latin typeface="Chalkboard" charset="0"/>
              </a:rPr>
              <a:t>Sustancia </a:t>
            </a:r>
            <a:r>
              <a:rPr lang="es-ES" sz="1200" b="1" u="sng" dirty="0" err="1" smtClean="0">
                <a:solidFill>
                  <a:srgbClr val="B3FF30"/>
                </a:solidFill>
                <a:latin typeface="Chalkboard" charset="0"/>
              </a:rPr>
              <a:t>Nigra</a:t>
            </a:r>
            <a:r>
              <a:rPr lang="es-ES" sz="1200" b="1" u="sng" dirty="0" smtClean="0">
                <a:solidFill>
                  <a:srgbClr val="B3FF30"/>
                </a:solidFill>
                <a:latin typeface="Chalkboard" charset="0"/>
              </a:rPr>
              <a:t> </a:t>
            </a:r>
          </a:p>
          <a:p>
            <a:pPr algn="just"/>
            <a:r>
              <a:rPr lang="es-ES" sz="1200" b="1" u="sng" dirty="0" smtClean="0">
                <a:solidFill>
                  <a:srgbClr val="B3FF30"/>
                </a:solidFill>
                <a:latin typeface="Chalkboard" charset="0"/>
              </a:rPr>
              <a:t>(Mesencéfalo)</a:t>
            </a:r>
            <a:endParaRPr lang="es-ES" sz="1200" b="1" u="sng" dirty="0">
              <a:solidFill>
                <a:srgbClr val="B3FF30"/>
              </a:solidFill>
              <a:latin typeface="Chalkboard" charset="0"/>
            </a:endParaRPr>
          </a:p>
        </p:txBody>
      </p:sp>
      <p:pic>
        <p:nvPicPr>
          <p:cNvPr id="17410" name="Picture 2" descr="http://neuropsicecar.wikispaces.com/file/view/parkinson.jpg/95445296/497x326/parkinson.jpg"/>
          <p:cNvPicPr>
            <a:picLocks noChangeAspect="1" noChangeArrowheads="1"/>
          </p:cNvPicPr>
          <p:nvPr/>
        </p:nvPicPr>
        <p:blipFill>
          <a:blip r:embed="rId4" cstate="print"/>
          <a:srcRect/>
          <a:stretch>
            <a:fillRect/>
          </a:stretch>
        </p:blipFill>
        <p:spPr bwMode="auto">
          <a:xfrm>
            <a:off x="5652120" y="0"/>
            <a:ext cx="3491880" cy="4941168"/>
          </a:xfrm>
          <a:prstGeom prst="rect">
            <a:avLst/>
          </a:prstGeom>
          <a:noFill/>
        </p:spPr>
      </p:pic>
      <p:pic>
        <p:nvPicPr>
          <p:cNvPr id="87" name="Picture 2" descr="http://neuropsicecar.wikispaces.com/file/view/parkinson.jpg/95445296/497x326/parkinson.jpg"/>
          <p:cNvPicPr>
            <a:picLocks noChangeAspect="1" noChangeArrowheads="1"/>
          </p:cNvPicPr>
          <p:nvPr/>
        </p:nvPicPr>
        <p:blipFill>
          <a:blip r:embed="rId4" cstate="print"/>
          <a:srcRect t="75053"/>
          <a:stretch>
            <a:fillRect/>
          </a:stretch>
        </p:blipFill>
        <p:spPr bwMode="auto">
          <a:xfrm>
            <a:off x="5616624" y="5517232"/>
            <a:ext cx="3491880" cy="1052736"/>
          </a:xfrm>
          <a:prstGeom prst="rect">
            <a:avLst/>
          </a:prstGeom>
          <a:noFill/>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Cerebelo y sus Funciones Motoras</a:t>
            </a:r>
            <a:endParaRPr lang="es-ES"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1800" i="1" dirty="0" smtClean="0"/>
              <a:t>Área Silente(excitación eléctrica y extirpación)</a:t>
            </a:r>
          </a:p>
          <a:p>
            <a:pPr algn="just"/>
            <a:r>
              <a:rPr lang="es-GT" sz="1800" i="1" dirty="0" smtClean="0"/>
              <a:t>Actividades musculares rápidas (correr, tocar piano, </a:t>
            </a:r>
            <a:r>
              <a:rPr lang="es-GT" sz="1800" i="1" dirty="0" err="1" smtClean="0"/>
              <a:t>typing</a:t>
            </a:r>
            <a:r>
              <a:rPr lang="es-GT" sz="1800" i="1" dirty="0" smtClean="0"/>
              <a:t>, conversar)</a:t>
            </a:r>
          </a:p>
          <a:p>
            <a:pPr algn="just"/>
            <a:r>
              <a:rPr lang="es-GT" sz="1800" i="1" dirty="0" smtClean="0"/>
              <a:t>Ojo: no puede contraer por si solo a ningún músculo (ni los GB) sino SIEMPRE se asocian a Sistemas Motores para realizar su función</a:t>
            </a:r>
          </a:p>
          <a:p>
            <a:pPr algn="just"/>
            <a:endParaRPr lang="es-GT" sz="1800" i="1" dirty="0" smtClean="0"/>
          </a:p>
          <a:p>
            <a:pPr algn="just"/>
            <a:endParaRPr lang="es-ES" sz="1800" i="1" dirty="0"/>
          </a:p>
        </p:txBody>
      </p:sp>
      <p:pic>
        <p:nvPicPr>
          <p:cNvPr id="4" name="Picture 21" descr="mecanografia2"/>
          <p:cNvPicPr>
            <a:picLocks noChangeAspect="1" noChangeArrowheads="1"/>
          </p:cNvPicPr>
          <p:nvPr/>
        </p:nvPicPr>
        <p:blipFill>
          <a:blip r:embed="rId2" cstate="print"/>
          <a:srcRect/>
          <a:stretch>
            <a:fillRect/>
          </a:stretch>
        </p:blipFill>
        <p:spPr bwMode="auto">
          <a:xfrm>
            <a:off x="5796136" y="5489848"/>
            <a:ext cx="3347864" cy="1368152"/>
          </a:xfrm>
          <a:prstGeom prst="rect">
            <a:avLst/>
          </a:prstGeom>
          <a:noFill/>
        </p:spPr>
      </p:pic>
      <p:pic>
        <p:nvPicPr>
          <p:cNvPr id="5" name="Picture 23" descr="Pianop1"/>
          <p:cNvPicPr>
            <a:picLocks noChangeAspect="1" noChangeArrowheads="1"/>
          </p:cNvPicPr>
          <p:nvPr/>
        </p:nvPicPr>
        <p:blipFill>
          <a:blip r:embed="rId3" cstate="print"/>
          <a:srcRect/>
          <a:stretch>
            <a:fillRect/>
          </a:stretch>
        </p:blipFill>
        <p:spPr bwMode="auto">
          <a:xfrm>
            <a:off x="0" y="3789040"/>
            <a:ext cx="3203848" cy="3032549"/>
          </a:xfrm>
          <a:prstGeom prst="rect">
            <a:avLst/>
          </a:prstGeom>
          <a:noFill/>
        </p:spPr>
      </p:pic>
      <p:pic>
        <p:nvPicPr>
          <p:cNvPr id="6" name="Picture 24" descr="correr"/>
          <p:cNvPicPr>
            <a:picLocks noChangeAspect="1" noChangeArrowheads="1"/>
          </p:cNvPicPr>
          <p:nvPr/>
        </p:nvPicPr>
        <p:blipFill>
          <a:blip r:embed="rId4" cstate="print"/>
          <a:srcRect/>
          <a:stretch>
            <a:fillRect/>
          </a:stretch>
        </p:blipFill>
        <p:spPr bwMode="auto">
          <a:xfrm>
            <a:off x="3203848" y="3789040"/>
            <a:ext cx="2640938" cy="3068960"/>
          </a:xfrm>
          <a:prstGeom prst="rect">
            <a:avLst/>
          </a:prstGeom>
          <a:noFill/>
        </p:spPr>
      </p:pic>
      <p:pic>
        <p:nvPicPr>
          <p:cNvPr id="7" name="Picture 25" descr="charla-okey"/>
          <p:cNvPicPr>
            <a:picLocks noChangeAspect="1" noChangeArrowheads="1"/>
          </p:cNvPicPr>
          <p:nvPr/>
        </p:nvPicPr>
        <p:blipFill>
          <a:blip r:embed="rId5" cstate="print"/>
          <a:srcRect/>
          <a:stretch>
            <a:fillRect/>
          </a:stretch>
        </p:blipFill>
        <p:spPr bwMode="auto">
          <a:xfrm>
            <a:off x="5796136" y="3789040"/>
            <a:ext cx="3347864" cy="173171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2000"/>
                                        <p:tgtEl>
                                          <p:spTgt spid="4"/>
                                        </p:tgtEl>
                                      </p:cBhvr>
                                    </p:animEffect>
                                  </p:childTnLst>
                                </p:cTn>
                              </p:par>
                            </p:childTnLst>
                          </p:cTn>
                        </p:par>
                        <p:par>
                          <p:cTn id="8" fill="hold">
                            <p:stCondLst>
                              <p:cond delay="2000"/>
                            </p:stCondLst>
                            <p:childTnLst>
                              <p:par>
                                <p:cTn id="9" presetID="1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Bottom)">
                                      <p:cBhvr>
                                        <p:cTn id="11" dur="2000"/>
                                        <p:tgtEl>
                                          <p:spTgt spid="5"/>
                                        </p:tgtEl>
                                      </p:cBhvr>
                                    </p:animEffect>
                                  </p:childTnLst>
                                </p:cTn>
                              </p:par>
                            </p:childTnLst>
                          </p:cTn>
                        </p:par>
                        <p:par>
                          <p:cTn id="12" fill="hold">
                            <p:stCondLst>
                              <p:cond delay="4000"/>
                            </p:stCondLst>
                            <p:childTnLst>
                              <p:par>
                                <p:cTn id="13" presetID="1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Bottom)">
                                      <p:cBhvr>
                                        <p:cTn id="15" dur="2000"/>
                                        <p:tgtEl>
                                          <p:spTgt spid="6"/>
                                        </p:tgtEl>
                                      </p:cBhvr>
                                    </p:animEffect>
                                  </p:childTnLst>
                                </p:cTn>
                              </p:par>
                            </p:childTnLst>
                          </p:cTn>
                        </p:par>
                        <p:par>
                          <p:cTn id="16" fill="hold">
                            <p:stCondLst>
                              <p:cond delay="6000"/>
                            </p:stCondLst>
                            <p:childTnLst>
                              <p:par>
                                <p:cTn id="17" presetID="1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lide(fromBottom)">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29"/>
          <p:cNvGrpSpPr>
            <a:grpSpLocks/>
          </p:cNvGrpSpPr>
          <p:nvPr/>
        </p:nvGrpSpPr>
        <p:grpSpPr bwMode="auto">
          <a:xfrm>
            <a:off x="4308476" y="1268760"/>
            <a:ext cx="4727575" cy="3094985"/>
            <a:chOff x="4559708" y="2062879"/>
            <a:chExt cx="4728308" cy="4325620"/>
          </a:xfrm>
        </p:grpSpPr>
        <p:pic>
          <p:nvPicPr>
            <p:cNvPr id="3" name="Picture 5" descr="Dsc00404bis"/>
            <p:cNvPicPr>
              <a:picLocks noChangeAspect="1" noChangeArrowheads="1"/>
            </p:cNvPicPr>
            <p:nvPr/>
          </p:nvPicPr>
          <p:blipFill rotWithShape="1">
            <a:blip r:embed="rId2" cstate="print">
              <a:grayscl/>
              <a:extLst>
                <a:ext uri="{28A0092B-C50C-407E-A947-70E740481C1C}">
                  <a14:useLocalDpi xmlns="" xmlns:a14="http://schemas.microsoft.com/office/drawing/2010/main" val="0"/>
                </a:ext>
              </a:extLst>
            </a:blip>
            <a:srcRect l="19144" t="789" r="22673" b="25953"/>
            <a:stretch/>
          </p:blipFill>
          <p:spPr bwMode="auto">
            <a:xfrm>
              <a:off x="4559708" y="2062879"/>
              <a:ext cx="4728308" cy="432562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 Box 6"/>
            <p:cNvSpPr txBox="1">
              <a:spLocks noChangeArrowheads="1"/>
            </p:cNvSpPr>
            <p:nvPr/>
          </p:nvSpPr>
          <p:spPr bwMode="auto">
            <a:xfrm>
              <a:off x="7127886" y="3773759"/>
              <a:ext cx="360096" cy="387140"/>
            </a:xfrm>
            <a:prstGeom prst="rect">
              <a:avLst/>
            </a:prstGeom>
            <a:noFill/>
            <a:ln w="9525">
              <a:noFill/>
              <a:miter lim="800000"/>
              <a:headEnd/>
              <a:tailEnd/>
            </a:ln>
            <a:effectLst>
              <a:outerShdw dist="28398" dir="1593903" algn="ctr" rotWithShape="0">
                <a:schemeClr val="tx2"/>
              </a:outerShdw>
            </a:effectLst>
          </p:spPr>
          <p:txBody>
            <a:bodyPr wrap="square">
              <a:spAutoFit/>
            </a:bodyPr>
            <a:lstStyle/>
            <a:p>
              <a:pPr>
                <a:defRPr/>
              </a:pPr>
              <a:r>
                <a:rPr lang="es-MX" sz="1200" dirty="0" smtClean="0">
                  <a:ln>
                    <a:solidFill>
                      <a:srgbClr val="FF0000"/>
                    </a:solidFill>
                  </a:ln>
                  <a:latin typeface="Apple Casual"/>
                  <a:cs typeface="Apple Casual"/>
                </a:rPr>
                <a:t>1</a:t>
              </a:r>
              <a:r>
                <a:rPr lang="es-MX" sz="1200" dirty="0" smtClean="0">
                  <a:latin typeface="Apple Casual"/>
                  <a:cs typeface="Apple Casual"/>
                </a:rPr>
                <a:t> </a:t>
              </a:r>
              <a:endParaRPr lang="es-MX" sz="1200" dirty="0">
                <a:latin typeface="Apple Casual"/>
                <a:ea typeface="+mn-ea"/>
                <a:cs typeface="Apple Casual"/>
              </a:endParaRPr>
            </a:p>
          </p:txBody>
        </p:sp>
        <p:sp>
          <p:nvSpPr>
            <p:cNvPr id="5" name="Text Box 7"/>
            <p:cNvSpPr txBox="1">
              <a:spLocks noChangeArrowheads="1"/>
            </p:cNvSpPr>
            <p:nvPr/>
          </p:nvSpPr>
          <p:spPr bwMode="auto">
            <a:xfrm>
              <a:off x="6983848" y="4880799"/>
              <a:ext cx="269668" cy="38714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2</a:t>
              </a:r>
            </a:p>
          </p:txBody>
        </p:sp>
        <p:sp>
          <p:nvSpPr>
            <p:cNvPr id="6" name="Text Box 8"/>
            <p:cNvSpPr txBox="1">
              <a:spLocks noChangeArrowheads="1"/>
            </p:cNvSpPr>
            <p:nvPr/>
          </p:nvSpPr>
          <p:spPr bwMode="auto">
            <a:xfrm>
              <a:off x="7535123" y="4276959"/>
              <a:ext cx="269668" cy="38714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3</a:t>
              </a:r>
            </a:p>
          </p:txBody>
        </p:sp>
        <p:sp>
          <p:nvSpPr>
            <p:cNvPr id="7" name="Text Box 9"/>
            <p:cNvSpPr txBox="1">
              <a:spLocks noChangeArrowheads="1"/>
            </p:cNvSpPr>
            <p:nvPr/>
          </p:nvSpPr>
          <p:spPr bwMode="auto">
            <a:xfrm>
              <a:off x="6191637" y="4551283"/>
              <a:ext cx="269668" cy="38714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4</a:t>
              </a:r>
            </a:p>
          </p:txBody>
        </p:sp>
        <p:sp>
          <p:nvSpPr>
            <p:cNvPr id="8" name="Text Box 10"/>
            <p:cNvSpPr txBox="1">
              <a:spLocks noChangeArrowheads="1"/>
            </p:cNvSpPr>
            <p:nvPr/>
          </p:nvSpPr>
          <p:spPr bwMode="auto">
            <a:xfrm>
              <a:off x="7127886" y="4594299"/>
              <a:ext cx="269668" cy="38714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5</a:t>
              </a:r>
            </a:p>
          </p:txBody>
        </p:sp>
        <p:sp>
          <p:nvSpPr>
            <p:cNvPr id="9" name="Text Box 11"/>
            <p:cNvSpPr txBox="1">
              <a:spLocks noChangeArrowheads="1"/>
            </p:cNvSpPr>
            <p:nvPr/>
          </p:nvSpPr>
          <p:spPr bwMode="auto">
            <a:xfrm>
              <a:off x="5831541" y="3444243"/>
              <a:ext cx="269668" cy="38714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6</a:t>
              </a:r>
            </a:p>
          </p:txBody>
        </p:sp>
      </p:grpSp>
      <p:grpSp>
        <p:nvGrpSpPr>
          <p:cNvPr id="10" name="Agrupar 27"/>
          <p:cNvGrpSpPr>
            <a:grpSpLocks/>
          </p:cNvGrpSpPr>
          <p:nvPr/>
        </p:nvGrpSpPr>
        <p:grpSpPr bwMode="auto">
          <a:xfrm>
            <a:off x="273050" y="1554238"/>
            <a:ext cx="3938910" cy="3098898"/>
            <a:chOff x="273538" y="4864637"/>
            <a:chExt cx="4120340" cy="4208695"/>
          </a:xfrm>
        </p:grpSpPr>
        <p:pic>
          <p:nvPicPr>
            <p:cNvPr id="20" name="Picture 21" descr="DSC00446"/>
            <p:cNvPicPr>
              <a:picLocks noChangeAspect="1" noChangeArrowheads="1"/>
            </p:cNvPicPr>
            <p:nvPr/>
          </p:nvPicPr>
          <p:blipFill rotWithShape="1">
            <a:blip r:embed="rId3" cstate="print">
              <a:lum contrast="18000"/>
              <a:extLst>
                <a:ext uri="{28A0092B-C50C-407E-A947-70E740481C1C}">
                  <a14:useLocalDpi xmlns="" xmlns:a14="http://schemas.microsoft.com/office/drawing/2010/main" val="0"/>
                </a:ext>
              </a:extLst>
            </a:blip>
            <a:srcRect l="18026" t="9742" r="20291" b="6247"/>
            <a:stretch/>
          </p:blipFill>
          <p:spPr bwMode="auto">
            <a:xfrm>
              <a:off x="273538" y="4864637"/>
              <a:ext cx="4120340" cy="420869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 name="Text Box 22"/>
            <p:cNvSpPr txBox="1">
              <a:spLocks noChangeArrowheads="1"/>
            </p:cNvSpPr>
            <p:nvPr/>
          </p:nvSpPr>
          <p:spPr bwMode="auto">
            <a:xfrm>
              <a:off x="2435434" y="5958845"/>
              <a:ext cx="282045" cy="37620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1</a:t>
              </a:r>
            </a:p>
          </p:txBody>
        </p:sp>
        <p:sp>
          <p:nvSpPr>
            <p:cNvPr id="22" name="Text Box 23"/>
            <p:cNvSpPr txBox="1">
              <a:spLocks noChangeArrowheads="1"/>
            </p:cNvSpPr>
            <p:nvPr/>
          </p:nvSpPr>
          <p:spPr bwMode="auto">
            <a:xfrm>
              <a:off x="1852090" y="7019617"/>
              <a:ext cx="282045" cy="37620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2</a:t>
              </a:r>
            </a:p>
          </p:txBody>
        </p:sp>
        <p:sp>
          <p:nvSpPr>
            <p:cNvPr id="23" name="Text Box 24"/>
            <p:cNvSpPr txBox="1">
              <a:spLocks noChangeArrowheads="1"/>
            </p:cNvSpPr>
            <p:nvPr/>
          </p:nvSpPr>
          <p:spPr bwMode="auto">
            <a:xfrm>
              <a:off x="2966871" y="6308229"/>
              <a:ext cx="297136" cy="41800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400" dirty="0">
                  <a:solidFill>
                    <a:srgbClr val="FF0000"/>
                  </a:solidFill>
                  <a:latin typeface="Apple Casual"/>
                  <a:ea typeface="+mn-ea"/>
                  <a:cs typeface="Apple Casual"/>
                </a:rPr>
                <a:t>3</a:t>
              </a:r>
            </a:p>
          </p:txBody>
        </p:sp>
        <p:sp>
          <p:nvSpPr>
            <p:cNvPr id="24" name="Text Box 25"/>
            <p:cNvSpPr txBox="1">
              <a:spLocks noChangeArrowheads="1"/>
            </p:cNvSpPr>
            <p:nvPr/>
          </p:nvSpPr>
          <p:spPr bwMode="auto">
            <a:xfrm>
              <a:off x="1626116" y="6921821"/>
              <a:ext cx="282045" cy="37620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4</a:t>
              </a:r>
            </a:p>
          </p:txBody>
        </p:sp>
        <p:sp>
          <p:nvSpPr>
            <p:cNvPr id="25" name="Text Box 26"/>
            <p:cNvSpPr txBox="1">
              <a:spLocks noChangeArrowheads="1"/>
            </p:cNvSpPr>
            <p:nvPr/>
          </p:nvSpPr>
          <p:spPr bwMode="auto">
            <a:xfrm>
              <a:off x="2661409" y="6628433"/>
              <a:ext cx="282045" cy="37620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5</a:t>
              </a:r>
            </a:p>
          </p:txBody>
        </p:sp>
        <p:sp>
          <p:nvSpPr>
            <p:cNvPr id="26" name="Text Box 27"/>
            <p:cNvSpPr txBox="1">
              <a:spLocks noChangeArrowheads="1"/>
            </p:cNvSpPr>
            <p:nvPr/>
          </p:nvSpPr>
          <p:spPr bwMode="auto">
            <a:xfrm>
              <a:off x="1174167" y="5688783"/>
              <a:ext cx="282045" cy="376200"/>
            </a:xfrm>
            <a:prstGeom prst="rect">
              <a:avLst/>
            </a:prstGeom>
            <a:noFill/>
            <a:ln w="9525">
              <a:noFill/>
              <a:miter lim="800000"/>
              <a:headEnd/>
              <a:tailEnd/>
            </a:ln>
            <a:effectLst>
              <a:outerShdw dist="28398" dir="1593903" algn="ctr" rotWithShape="0">
                <a:schemeClr val="tx2"/>
              </a:outerShdw>
            </a:effectLst>
          </p:spPr>
          <p:txBody>
            <a:bodyPr wrap="none">
              <a:spAutoFit/>
            </a:bodyPr>
            <a:lstStyle/>
            <a:p>
              <a:pPr>
                <a:defRPr/>
              </a:pPr>
              <a:r>
                <a:rPr lang="es-MX" sz="1200" dirty="0">
                  <a:solidFill>
                    <a:srgbClr val="FF0000"/>
                  </a:solidFill>
                  <a:latin typeface="Apple Casual"/>
                  <a:ea typeface="+mn-ea"/>
                  <a:cs typeface="Apple Casual"/>
                </a:rPr>
                <a:t>6</a:t>
              </a:r>
            </a:p>
          </p:txBody>
        </p:sp>
      </p:grpSp>
      <p:sp>
        <p:nvSpPr>
          <p:cNvPr id="32" name="Rectangle 5"/>
          <p:cNvSpPr txBox="1">
            <a:spLocks noChangeArrowheads="1"/>
          </p:cNvSpPr>
          <p:nvPr/>
        </p:nvSpPr>
        <p:spPr bwMode="auto">
          <a:xfrm>
            <a:off x="323528" y="332656"/>
            <a:ext cx="8640762" cy="730754"/>
          </a:xfrm>
          <a:prstGeom prst="rect">
            <a:avLst/>
          </a:prstGeom>
          <a:noFill/>
          <a:ln w="9525">
            <a:noFill/>
            <a:miter lim="800000"/>
            <a:headEnd/>
            <a:tailEnd/>
          </a:ln>
          <a:effectLst>
            <a:outerShdw dist="38100" dir="8100000" algn="tr" rotWithShape="0">
              <a:srgbClr val="808080">
                <a:alpha val="39999"/>
              </a:srgbClr>
            </a:outerShdw>
          </a:effectLst>
        </p:spPr>
        <p:txBody>
          <a:bodyPr/>
          <a:lstStyle/>
          <a:p>
            <a:pPr algn="ctr" eaLnBrk="0" hangingPunct="0"/>
            <a:r>
              <a:rPr lang="es-ES" sz="2100" dirty="0">
                <a:solidFill>
                  <a:srgbClr val="FFFF00"/>
                </a:solidFill>
                <a:latin typeface="Chalkboard" charset="0"/>
              </a:rPr>
              <a:t>Correlación </a:t>
            </a:r>
            <a:r>
              <a:rPr lang="es-ES" sz="2100" dirty="0" smtClean="0">
                <a:solidFill>
                  <a:srgbClr val="FFFF00"/>
                </a:solidFill>
                <a:latin typeface="Chalkboard" charset="0"/>
              </a:rPr>
              <a:t>entre </a:t>
            </a:r>
          </a:p>
          <a:p>
            <a:pPr algn="ctr" eaLnBrk="0" hangingPunct="0"/>
            <a:r>
              <a:rPr lang="es-ES" sz="2100" dirty="0" smtClean="0">
                <a:solidFill>
                  <a:srgbClr val="FFFF00"/>
                </a:solidFill>
                <a:latin typeface="Chalkboard" charset="0"/>
              </a:rPr>
              <a:t>TAC y  RMN</a:t>
            </a:r>
            <a:endParaRPr lang="en-GB" sz="2100" dirty="0">
              <a:solidFill>
                <a:schemeClr val="tx2"/>
              </a:solidFill>
            </a:endParaRPr>
          </a:p>
        </p:txBody>
      </p:sp>
      <p:sp>
        <p:nvSpPr>
          <p:cNvPr id="22532" name="Text Box 10"/>
          <p:cNvSpPr txBox="1">
            <a:spLocks noChangeArrowheads="1"/>
          </p:cNvSpPr>
          <p:nvPr/>
        </p:nvSpPr>
        <p:spPr bwMode="auto">
          <a:xfrm>
            <a:off x="179389" y="4708882"/>
            <a:ext cx="1980029" cy="1384995"/>
          </a:xfrm>
          <a:prstGeom prst="rect">
            <a:avLst/>
          </a:prstGeom>
          <a:noFill/>
          <a:ln w="9525">
            <a:noFill/>
            <a:miter lim="800000"/>
            <a:headEnd/>
            <a:tailEnd/>
          </a:ln>
        </p:spPr>
        <p:txBody>
          <a:bodyPr wrap="none">
            <a:spAutoFit/>
          </a:bodyPr>
          <a:lstStyle/>
          <a:p>
            <a:pPr marL="342900" indent="-342900">
              <a:buClr>
                <a:srgbClr val="FF0000"/>
              </a:buClr>
              <a:buSzPct val="110000"/>
              <a:buFontTx/>
              <a:buAutoNum type="arabicPeriod"/>
            </a:pPr>
            <a:r>
              <a:rPr lang="es-MX" sz="1200" dirty="0">
                <a:solidFill>
                  <a:srgbClr val="FFFF00"/>
                </a:solidFill>
                <a:latin typeface="Apple Casual" charset="0"/>
              </a:rPr>
              <a:t> Núcleo Caudado</a:t>
            </a:r>
          </a:p>
          <a:p>
            <a:pPr marL="342900" indent="-342900">
              <a:buClr>
                <a:srgbClr val="FF0000"/>
              </a:buClr>
              <a:buSzPct val="110000"/>
              <a:buFontTx/>
              <a:buAutoNum type="arabicPeriod"/>
            </a:pPr>
            <a:r>
              <a:rPr lang="es-MX" sz="1200" dirty="0">
                <a:solidFill>
                  <a:srgbClr val="FFFF00"/>
                </a:solidFill>
                <a:latin typeface="Apple Casual" charset="0"/>
              </a:rPr>
              <a:t> Tálamo</a:t>
            </a:r>
          </a:p>
          <a:p>
            <a:pPr marL="342900" indent="-342900">
              <a:buClr>
                <a:srgbClr val="FF0000"/>
              </a:buClr>
              <a:buSzPct val="110000"/>
              <a:buFontTx/>
              <a:buAutoNum type="arabicPeriod"/>
            </a:pPr>
            <a:r>
              <a:rPr lang="es-MX" sz="1200" dirty="0">
                <a:solidFill>
                  <a:srgbClr val="FFFF00"/>
                </a:solidFill>
                <a:latin typeface="Apple Casual" charset="0"/>
              </a:rPr>
              <a:t> </a:t>
            </a:r>
            <a:r>
              <a:rPr lang="es-MX" sz="1200" dirty="0" err="1" smtClean="0">
                <a:solidFill>
                  <a:srgbClr val="FFFF00"/>
                </a:solidFill>
                <a:latin typeface="Apple Casual" charset="0"/>
              </a:rPr>
              <a:t>Putamen</a:t>
            </a:r>
            <a:endParaRPr lang="es-MX" sz="1200" dirty="0">
              <a:solidFill>
                <a:srgbClr val="FFFF00"/>
              </a:solidFill>
              <a:latin typeface="Apple Casual" charset="0"/>
            </a:endParaRPr>
          </a:p>
          <a:p>
            <a:pPr marL="342900" indent="-342900">
              <a:buClr>
                <a:srgbClr val="FF0000"/>
              </a:buClr>
              <a:buSzPct val="110000"/>
              <a:buFontTx/>
              <a:buAutoNum type="arabicPeriod"/>
            </a:pPr>
            <a:r>
              <a:rPr lang="es-MX" sz="1200" dirty="0">
                <a:solidFill>
                  <a:srgbClr val="FFFF00"/>
                </a:solidFill>
                <a:latin typeface="Apple Casual" charset="0"/>
              </a:rPr>
              <a:t> Globo Pálido</a:t>
            </a:r>
          </a:p>
          <a:p>
            <a:pPr marL="342900" indent="-342900">
              <a:buClr>
                <a:srgbClr val="FF0000"/>
              </a:buClr>
              <a:buSzPct val="110000"/>
              <a:buFontTx/>
              <a:buAutoNum type="arabicPeriod"/>
            </a:pPr>
            <a:r>
              <a:rPr lang="es-MX" sz="1200" dirty="0">
                <a:solidFill>
                  <a:srgbClr val="FFFF00"/>
                </a:solidFill>
                <a:latin typeface="Apple Casual" charset="0"/>
              </a:rPr>
              <a:t> Cápsula Interna</a:t>
            </a:r>
          </a:p>
          <a:p>
            <a:pPr marL="342900" indent="-342900">
              <a:buClr>
                <a:srgbClr val="FF0000"/>
              </a:buClr>
              <a:buSzPct val="110000"/>
              <a:buFontTx/>
              <a:buAutoNum type="arabicPeriod"/>
            </a:pPr>
            <a:r>
              <a:rPr lang="es-MX" sz="1200" dirty="0">
                <a:solidFill>
                  <a:srgbClr val="FFFF00"/>
                </a:solidFill>
                <a:latin typeface="Apple Casual" charset="0"/>
              </a:rPr>
              <a:t> Claustro</a:t>
            </a:r>
          </a:p>
          <a:p>
            <a:pPr marL="342900" indent="-342900">
              <a:buClr>
                <a:srgbClr val="FF0000"/>
              </a:buClr>
              <a:buSzPct val="110000"/>
              <a:buFontTx/>
              <a:buAutoNum type="arabicPeriod"/>
            </a:pPr>
            <a:r>
              <a:rPr lang="es-MX" sz="1200" dirty="0">
                <a:solidFill>
                  <a:srgbClr val="FFFF00"/>
                </a:solidFill>
                <a:latin typeface="Apple Casual" charset="0"/>
              </a:rPr>
              <a:t> </a:t>
            </a:r>
            <a:r>
              <a:rPr lang="es-MX" sz="1200" dirty="0" smtClean="0">
                <a:solidFill>
                  <a:srgbClr val="FFFF00"/>
                </a:solidFill>
                <a:latin typeface="Apple Casual" charset="0"/>
              </a:rPr>
              <a:t>Núcleo </a:t>
            </a:r>
            <a:r>
              <a:rPr lang="es-MX" sz="1200" dirty="0" err="1">
                <a:solidFill>
                  <a:srgbClr val="FFFF00"/>
                </a:solidFill>
                <a:latin typeface="Apple Casual" charset="0"/>
              </a:rPr>
              <a:t>Subtalámico</a:t>
            </a:r>
            <a:r>
              <a:rPr lang="es-MX" sz="1200" dirty="0">
                <a:solidFill>
                  <a:srgbClr val="FFFF00"/>
                </a:solidFill>
                <a:latin typeface="Apple Casual" charset="0"/>
              </a:rPr>
              <a:t> </a:t>
            </a:r>
          </a:p>
        </p:txBody>
      </p:sp>
      <p:grpSp>
        <p:nvGrpSpPr>
          <p:cNvPr id="11" name="Group 19"/>
          <p:cNvGrpSpPr>
            <a:grpSpLocks/>
          </p:cNvGrpSpPr>
          <p:nvPr/>
        </p:nvGrpSpPr>
        <p:grpSpPr bwMode="auto">
          <a:xfrm>
            <a:off x="6403849" y="4426855"/>
            <a:ext cx="2560639" cy="914198"/>
            <a:chOff x="3451" y="4445"/>
            <a:chExt cx="1613" cy="907"/>
          </a:xfrm>
        </p:grpSpPr>
        <p:sp>
          <p:nvSpPr>
            <p:cNvPr id="22538" name="AutoShape 13"/>
            <p:cNvSpPr>
              <a:spLocks/>
            </p:cNvSpPr>
            <p:nvPr/>
          </p:nvSpPr>
          <p:spPr bwMode="auto">
            <a:xfrm>
              <a:off x="4060" y="4445"/>
              <a:ext cx="181" cy="907"/>
            </a:xfrm>
            <a:prstGeom prst="leftBrace">
              <a:avLst>
                <a:gd name="adj1" fmla="val 41759"/>
                <a:gd name="adj2" fmla="val 50000"/>
              </a:avLst>
            </a:prstGeom>
            <a:noFill/>
            <a:ln w="9525">
              <a:solidFill>
                <a:srgbClr val="0066FF"/>
              </a:solidFill>
              <a:round/>
              <a:headEnd/>
              <a:tailEnd/>
            </a:ln>
          </p:spPr>
          <p:txBody>
            <a:bodyPr wrap="none" anchor="ctr"/>
            <a:lstStyle/>
            <a:p>
              <a:pPr algn="ctr"/>
              <a:endParaRPr lang="es-ES" sz="1200">
                <a:solidFill>
                  <a:srgbClr val="00FF00"/>
                </a:solidFill>
                <a:latin typeface="Apple Casual" charset="0"/>
              </a:endParaRPr>
            </a:p>
          </p:txBody>
        </p:sp>
        <p:grpSp>
          <p:nvGrpSpPr>
            <p:cNvPr id="12" name="Group 15"/>
            <p:cNvGrpSpPr>
              <a:grpSpLocks/>
            </p:cNvGrpSpPr>
            <p:nvPr/>
          </p:nvGrpSpPr>
          <p:grpSpPr bwMode="auto">
            <a:xfrm>
              <a:off x="3451" y="4487"/>
              <a:ext cx="1613" cy="641"/>
              <a:chOff x="3451" y="4487"/>
              <a:chExt cx="1613" cy="641"/>
            </a:xfrm>
          </p:grpSpPr>
          <p:sp>
            <p:nvSpPr>
              <p:cNvPr id="22540" name="Text Box 11"/>
              <p:cNvSpPr txBox="1">
                <a:spLocks noChangeArrowheads="1"/>
              </p:cNvSpPr>
              <p:nvPr/>
            </p:nvSpPr>
            <p:spPr bwMode="auto">
              <a:xfrm>
                <a:off x="3451" y="4741"/>
                <a:ext cx="471" cy="275"/>
              </a:xfrm>
              <a:prstGeom prst="rect">
                <a:avLst/>
              </a:prstGeom>
              <a:noFill/>
              <a:ln w="9525">
                <a:noFill/>
                <a:miter lim="800000"/>
                <a:headEnd/>
                <a:tailEnd/>
              </a:ln>
            </p:spPr>
            <p:txBody>
              <a:bodyPr wrap="none">
                <a:spAutoFit/>
              </a:bodyPr>
              <a:lstStyle/>
              <a:p>
                <a:pPr marL="342900" indent="-342900">
                  <a:buClr>
                    <a:srgbClr val="FF0000"/>
                  </a:buClr>
                  <a:buSzPct val="110000"/>
                </a:pPr>
                <a:r>
                  <a:rPr lang="es-MX" sz="1200" dirty="0">
                    <a:solidFill>
                      <a:srgbClr val="FF0000"/>
                    </a:solidFill>
                    <a:latin typeface="Apple Casual" charset="0"/>
                  </a:rPr>
                  <a:t>Estriado</a:t>
                </a:r>
              </a:p>
            </p:txBody>
          </p:sp>
          <p:sp>
            <p:nvSpPr>
              <p:cNvPr id="22541" name="Text Box 14"/>
              <p:cNvSpPr txBox="1">
                <a:spLocks noChangeArrowheads="1"/>
              </p:cNvSpPr>
              <p:nvPr/>
            </p:nvSpPr>
            <p:spPr bwMode="auto">
              <a:xfrm>
                <a:off x="4230" y="4487"/>
                <a:ext cx="834" cy="641"/>
              </a:xfrm>
              <a:prstGeom prst="rect">
                <a:avLst/>
              </a:prstGeom>
              <a:noFill/>
              <a:ln w="9525">
                <a:noFill/>
                <a:miter lim="800000"/>
                <a:headEnd/>
                <a:tailEnd/>
              </a:ln>
            </p:spPr>
            <p:txBody>
              <a:bodyPr wrap="none">
                <a:spAutoFit/>
              </a:bodyPr>
              <a:lstStyle/>
              <a:p>
                <a:r>
                  <a:rPr lang="es-MX" sz="1200" dirty="0" smtClean="0">
                    <a:solidFill>
                      <a:srgbClr val="00FF00"/>
                    </a:solidFill>
                    <a:latin typeface="Apple Casual" charset="0"/>
                  </a:rPr>
                  <a:t>Núcleo </a:t>
                </a:r>
                <a:r>
                  <a:rPr lang="es-MX" sz="1200" dirty="0">
                    <a:solidFill>
                      <a:srgbClr val="00FF00"/>
                    </a:solidFill>
                    <a:latin typeface="Apple Casual" charset="0"/>
                  </a:rPr>
                  <a:t>Caudado</a:t>
                </a:r>
              </a:p>
              <a:p>
                <a:endParaRPr lang="es-MX" sz="1200" dirty="0">
                  <a:solidFill>
                    <a:srgbClr val="00FF00"/>
                  </a:solidFill>
                  <a:latin typeface="Apple Casual" charset="0"/>
                </a:endParaRPr>
              </a:p>
              <a:p>
                <a:r>
                  <a:rPr lang="es-MX" sz="1200" dirty="0" err="1" smtClean="0">
                    <a:solidFill>
                      <a:srgbClr val="00FF00"/>
                    </a:solidFill>
                    <a:latin typeface="Apple Casual" charset="0"/>
                  </a:rPr>
                  <a:t>Putamen</a:t>
                </a:r>
                <a:endParaRPr lang="es-MX" sz="1200" dirty="0">
                  <a:solidFill>
                    <a:srgbClr val="00FF00"/>
                  </a:solidFill>
                  <a:latin typeface="Apple Casual" charset="0"/>
                </a:endParaRPr>
              </a:p>
            </p:txBody>
          </p:sp>
        </p:grpSp>
      </p:grpSp>
      <p:grpSp>
        <p:nvGrpSpPr>
          <p:cNvPr id="13" name="Group 25"/>
          <p:cNvGrpSpPr>
            <a:grpSpLocks/>
          </p:cNvGrpSpPr>
          <p:nvPr/>
        </p:nvGrpSpPr>
        <p:grpSpPr bwMode="auto">
          <a:xfrm>
            <a:off x="6443986" y="5616220"/>
            <a:ext cx="2305051" cy="914198"/>
            <a:chOff x="3496" y="5579"/>
            <a:chExt cx="1452" cy="907"/>
          </a:xfrm>
        </p:grpSpPr>
        <p:sp>
          <p:nvSpPr>
            <p:cNvPr id="22535" name="AutoShape 21"/>
            <p:cNvSpPr>
              <a:spLocks/>
            </p:cNvSpPr>
            <p:nvPr/>
          </p:nvSpPr>
          <p:spPr bwMode="auto">
            <a:xfrm>
              <a:off x="4060" y="5579"/>
              <a:ext cx="181" cy="907"/>
            </a:xfrm>
            <a:prstGeom prst="leftBrace">
              <a:avLst>
                <a:gd name="adj1" fmla="val 41759"/>
                <a:gd name="adj2" fmla="val 50000"/>
              </a:avLst>
            </a:prstGeom>
            <a:noFill/>
            <a:ln w="9525">
              <a:solidFill>
                <a:srgbClr val="0066FF"/>
              </a:solidFill>
              <a:round/>
              <a:headEnd/>
              <a:tailEnd/>
            </a:ln>
          </p:spPr>
          <p:txBody>
            <a:bodyPr wrap="none" anchor="ctr"/>
            <a:lstStyle/>
            <a:p>
              <a:pPr algn="ctr"/>
              <a:endParaRPr lang="es-ES" sz="1200">
                <a:solidFill>
                  <a:srgbClr val="00FF00"/>
                </a:solidFill>
                <a:latin typeface="Apple Casual" charset="0"/>
              </a:endParaRPr>
            </a:p>
          </p:txBody>
        </p:sp>
        <p:sp>
          <p:nvSpPr>
            <p:cNvPr id="22536" name="Text Box 23"/>
            <p:cNvSpPr txBox="1">
              <a:spLocks noChangeArrowheads="1"/>
            </p:cNvSpPr>
            <p:nvPr/>
          </p:nvSpPr>
          <p:spPr bwMode="auto">
            <a:xfrm>
              <a:off x="3496" y="5838"/>
              <a:ext cx="534" cy="275"/>
            </a:xfrm>
            <a:prstGeom prst="rect">
              <a:avLst/>
            </a:prstGeom>
            <a:noFill/>
            <a:ln w="9525">
              <a:noFill/>
              <a:miter lim="800000"/>
              <a:headEnd/>
              <a:tailEnd/>
            </a:ln>
          </p:spPr>
          <p:txBody>
            <a:bodyPr wrap="none">
              <a:spAutoFit/>
            </a:bodyPr>
            <a:lstStyle/>
            <a:p>
              <a:pPr marL="342900" indent="-342900">
                <a:buClr>
                  <a:srgbClr val="FF0000"/>
                </a:buClr>
                <a:buSzPct val="110000"/>
              </a:pPr>
              <a:r>
                <a:rPr lang="es-MX" sz="1200" dirty="0">
                  <a:solidFill>
                    <a:srgbClr val="FF0000"/>
                  </a:solidFill>
                  <a:latin typeface="Apple Casual" charset="0"/>
                </a:rPr>
                <a:t>Lenticular</a:t>
              </a:r>
            </a:p>
          </p:txBody>
        </p:sp>
        <p:sp>
          <p:nvSpPr>
            <p:cNvPr id="22537" name="Text Box 24"/>
            <p:cNvSpPr txBox="1">
              <a:spLocks noChangeArrowheads="1"/>
            </p:cNvSpPr>
            <p:nvPr/>
          </p:nvSpPr>
          <p:spPr bwMode="auto">
            <a:xfrm>
              <a:off x="4230" y="5621"/>
              <a:ext cx="718" cy="687"/>
            </a:xfrm>
            <a:prstGeom prst="rect">
              <a:avLst/>
            </a:prstGeom>
            <a:noFill/>
            <a:ln w="9525">
              <a:noFill/>
              <a:miter lim="800000"/>
              <a:headEnd/>
              <a:tailEnd/>
            </a:ln>
          </p:spPr>
          <p:txBody>
            <a:bodyPr wrap="none">
              <a:spAutoFit/>
            </a:bodyPr>
            <a:lstStyle/>
            <a:p>
              <a:r>
                <a:rPr lang="es-MX" sz="1300" dirty="0" err="1" smtClean="0">
                  <a:solidFill>
                    <a:srgbClr val="00FF00"/>
                  </a:solidFill>
                  <a:latin typeface="Apple Casual" charset="0"/>
                </a:rPr>
                <a:t>Putamen</a:t>
              </a:r>
              <a:endParaRPr lang="es-MX" sz="1300" dirty="0">
                <a:solidFill>
                  <a:srgbClr val="00FF00"/>
                </a:solidFill>
                <a:latin typeface="Apple Casual" charset="0"/>
              </a:endParaRPr>
            </a:p>
            <a:p>
              <a:endParaRPr lang="es-MX" sz="1300" dirty="0">
                <a:solidFill>
                  <a:srgbClr val="00FF00"/>
                </a:solidFill>
                <a:latin typeface="Apple Casual" charset="0"/>
              </a:endParaRPr>
            </a:p>
            <a:p>
              <a:r>
                <a:rPr lang="es-MX" sz="1300" dirty="0">
                  <a:solidFill>
                    <a:srgbClr val="00FF00"/>
                  </a:solidFill>
                  <a:latin typeface="Apple Casual" charset="0"/>
                </a:rPr>
                <a:t>Globo Pálido</a:t>
              </a:r>
            </a:p>
          </p:txBody>
        </p:sp>
      </p:grpSp>
      <p:cxnSp>
        <p:nvCxnSpPr>
          <p:cNvPr id="33" name="32 Conector recto de flecha"/>
          <p:cNvCxnSpPr>
            <a:endCxn id="20" idx="0"/>
          </p:cNvCxnSpPr>
          <p:nvPr/>
        </p:nvCxnSpPr>
        <p:spPr>
          <a:xfrm flipH="1">
            <a:off x="2242505" y="980728"/>
            <a:ext cx="1969456" cy="5735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a:off x="5076056" y="980728"/>
            <a:ext cx="1440160" cy="3600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6386" name="Picture 2" descr="http://www.med.ufro.cl/Recursos/neuroanatomia/archivos/12_diencefalo_archivos/image6991.jpg"/>
          <p:cNvPicPr>
            <a:picLocks noChangeAspect="1" noChangeArrowheads="1"/>
          </p:cNvPicPr>
          <p:nvPr/>
        </p:nvPicPr>
        <p:blipFill>
          <a:blip r:embed="rId4" cstate="print"/>
          <a:srcRect/>
          <a:stretch>
            <a:fillRect/>
          </a:stretch>
        </p:blipFill>
        <p:spPr bwMode="auto">
          <a:xfrm>
            <a:off x="2123728" y="4437112"/>
            <a:ext cx="4320480" cy="2420888"/>
          </a:xfrm>
          <a:prstGeom prst="rect">
            <a:avLst/>
          </a:prstGeom>
          <a:ln>
            <a:noFill/>
          </a:ln>
          <a:effectLst>
            <a:softEdge rad="112500"/>
          </a:effectLst>
        </p:spPr>
      </p:pic>
      <p:cxnSp>
        <p:nvCxnSpPr>
          <p:cNvPr id="37" name="36 Conector recto de flecha"/>
          <p:cNvCxnSpPr>
            <a:stCxn id="9" idx="2"/>
          </p:cNvCxnSpPr>
          <p:nvPr/>
        </p:nvCxnSpPr>
        <p:spPr>
          <a:xfrm flipH="1">
            <a:off x="5504350" y="2534126"/>
            <a:ext cx="210575" cy="3077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39 Conector recto de flecha"/>
          <p:cNvCxnSpPr/>
          <p:nvPr/>
        </p:nvCxnSpPr>
        <p:spPr>
          <a:xfrm flipH="1">
            <a:off x="1049057" y="2420888"/>
            <a:ext cx="210575" cy="3077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sz="quarter" idx="1"/>
          </p:nvPr>
        </p:nvSpPr>
        <p:spPr/>
        <p:txBody>
          <a:bodyPr/>
          <a:lstStyle/>
          <a:p>
            <a:endParaRPr lang="es-ES" dirty="0"/>
          </a:p>
        </p:txBody>
      </p:sp>
      <p:pic>
        <p:nvPicPr>
          <p:cNvPr id="4" name="Picture 7"/>
          <p:cNvPicPr>
            <a:picLocks noChangeAspect="1" noChangeArrowheads="1"/>
          </p:cNvPicPr>
          <p:nvPr/>
        </p:nvPicPr>
        <p:blipFill>
          <a:blip r:embed="rId2" cstate="print"/>
          <a:srcRect b="14215"/>
          <a:stretch>
            <a:fillRect/>
          </a:stretch>
        </p:blipFill>
        <p:spPr>
          <a:xfrm>
            <a:off x="1" y="0"/>
            <a:ext cx="4932039" cy="6858000"/>
          </a:xfrm>
          <a:prstGeom prst="rect">
            <a:avLst/>
          </a:prstGeom>
          <a:noFill/>
          <a:ln/>
        </p:spPr>
      </p:pic>
      <p:pic>
        <p:nvPicPr>
          <p:cNvPr id="5" name="Picture 7"/>
          <p:cNvPicPr>
            <a:picLocks noChangeAspect="1" noChangeArrowheads="1"/>
          </p:cNvPicPr>
          <p:nvPr/>
        </p:nvPicPr>
        <p:blipFill>
          <a:blip r:embed="rId3" cstate="print"/>
          <a:srcRect l="4581" b="15950"/>
          <a:stretch>
            <a:fillRect/>
          </a:stretch>
        </p:blipFill>
        <p:spPr>
          <a:xfrm>
            <a:off x="4499992" y="0"/>
            <a:ext cx="4644008" cy="6858000"/>
          </a:xfrm>
          <a:prstGeom prst="rect">
            <a:avLst/>
          </a:prstGeom>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400" dirty="0" smtClean="0">
                <a:solidFill>
                  <a:srgbClr val="C00000"/>
                </a:solidFill>
              </a:rPr>
              <a:t>Neurotransmisores de los Ganglios Basales</a:t>
            </a:r>
            <a:endParaRPr lang="es-ES" sz="2400" dirty="0">
              <a:solidFill>
                <a:srgbClr val="C00000"/>
              </a:solidFill>
            </a:endParaRPr>
          </a:p>
        </p:txBody>
      </p:sp>
      <p:graphicFrame>
        <p:nvGraphicFramePr>
          <p:cNvPr id="4" name="3 Marcador de contenido"/>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Anomalías</a:t>
            </a:r>
            <a:endParaRPr lang="es-ES"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1600" dirty="0" smtClean="0"/>
              <a:t>Lesión en el CIRCUITO del </a:t>
            </a:r>
            <a:r>
              <a:rPr lang="es-GT" sz="1600" dirty="0" err="1" smtClean="0"/>
              <a:t>Putamen</a:t>
            </a:r>
            <a:r>
              <a:rPr lang="es-GT" sz="1600" dirty="0" smtClean="0"/>
              <a:t>: </a:t>
            </a:r>
          </a:p>
          <a:p>
            <a:pPr algn="just">
              <a:buNone/>
            </a:pPr>
            <a:r>
              <a:rPr lang="es-GT" sz="1600" dirty="0" smtClean="0"/>
              <a:t>             -  Atetosis, </a:t>
            </a:r>
            <a:r>
              <a:rPr lang="es-GT" sz="1600" dirty="0" err="1" smtClean="0"/>
              <a:t>Hemibalismo</a:t>
            </a:r>
            <a:r>
              <a:rPr lang="es-GT" sz="1600" dirty="0" smtClean="0"/>
              <a:t> y Corea  -</a:t>
            </a:r>
          </a:p>
          <a:p>
            <a:pPr algn="just">
              <a:buNone/>
            </a:pPr>
            <a:endParaRPr lang="es-GT" sz="1600" i="1" u="sng" dirty="0" smtClean="0"/>
          </a:p>
          <a:p>
            <a:pPr algn="just">
              <a:buNone/>
            </a:pPr>
            <a:r>
              <a:rPr lang="es-GT" sz="1600" i="1" u="sng" dirty="0" smtClean="0"/>
              <a:t>-Movimientos de Contorsión</a:t>
            </a:r>
            <a:r>
              <a:rPr lang="es-GT" sz="1600" dirty="0" smtClean="0"/>
              <a:t> (lesión del Globo pálido) específicos en una mano, un brazo, cuello o cara;  son espontáneos y continuos (por lo que se le llama </a:t>
            </a:r>
            <a:r>
              <a:rPr lang="es-GT" sz="1600" i="1" dirty="0" smtClean="0"/>
              <a:t>Atetosis</a:t>
            </a:r>
            <a:r>
              <a:rPr lang="es-GT" sz="1600" dirty="0" smtClean="0"/>
              <a:t>)</a:t>
            </a:r>
          </a:p>
          <a:p>
            <a:pPr algn="just">
              <a:buNone/>
            </a:pPr>
            <a:endParaRPr lang="es-GT" sz="1600" dirty="0" smtClean="0"/>
          </a:p>
          <a:p>
            <a:pPr algn="just">
              <a:buNone/>
            </a:pPr>
            <a:r>
              <a:rPr lang="es-GT" sz="1600" dirty="0" smtClean="0"/>
              <a:t>-</a:t>
            </a:r>
            <a:r>
              <a:rPr lang="es-GT" sz="1600" i="1" u="sng" dirty="0" smtClean="0"/>
              <a:t>Movimientos de Agitación</a:t>
            </a:r>
            <a:r>
              <a:rPr lang="es-GT" sz="1600" dirty="0" smtClean="0"/>
              <a:t> (lesión del </a:t>
            </a:r>
            <a:r>
              <a:rPr lang="es-GT" sz="1600" dirty="0" err="1" smtClean="0"/>
              <a:t>Subtálamo</a:t>
            </a:r>
            <a:r>
              <a:rPr lang="es-GT" sz="1600" dirty="0" smtClean="0"/>
              <a:t>) se producen en </a:t>
            </a:r>
            <a:r>
              <a:rPr lang="es-GT" sz="1600" i="1" u="sng" dirty="0" smtClean="0"/>
              <a:t>toda</a:t>
            </a:r>
            <a:r>
              <a:rPr lang="es-GT" sz="1600" dirty="0" smtClean="0"/>
              <a:t> la extremidad (por lo que se le llama </a:t>
            </a:r>
            <a:r>
              <a:rPr lang="es-GT" sz="1600" i="1" dirty="0" err="1" smtClean="0"/>
              <a:t>Hemi</a:t>
            </a:r>
            <a:r>
              <a:rPr lang="es-GT" sz="1600" i="1" u="sng" dirty="0" err="1" smtClean="0"/>
              <a:t>balismo</a:t>
            </a:r>
            <a:r>
              <a:rPr lang="es-GT" sz="1600" dirty="0" smtClean="0"/>
              <a:t>)</a:t>
            </a:r>
          </a:p>
          <a:p>
            <a:pPr algn="just">
              <a:buNone/>
            </a:pPr>
            <a:endParaRPr lang="es-GT" sz="1600" dirty="0" smtClean="0"/>
          </a:p>
          <a:p>
            <a:pPr algn="just">
              <a:buNone/>
            </a:pPr>
            <a:r>
              <a:rPr lang="es-GT" sz="1600" dirty="0" smtClean="0"/>
              <a:t>-</a:t>
            </a:r>
            <a:r>
              <a:rPr lang="es-GT" sz="1600" i="1" u="sng" dirty="0" smtClean="0"/>
              <a:t>Movimientos de Lanzamiento</a:t>
            </a:r>
            <a:r>
              <a:rPr lang="es-GT" sz="1600" dirty="0" smtClean="0"/>
              <a:t> (lesión del </a:t>
            </a:r>
            <a:r>
              <a:rPr lang="es-GT" sz="1600" dirty="0" err="1" smtClean="0"/>
              <a:t>Putamen</a:t>
            </a:r>
            <a:r>
              <a:rPr lang="es-GT" sz="1600" dirty="0" smtClean="0"/>
              <a:t>) se producen en manos, cara y otras partes del cuerpo (por lo que se le llama </a:t>
            </a:r>
            <a:r>
              <a:rPr lang="es-GT" sz="1600" i="1" dirty="0" smtClean="0"/>
              <a:t>Corea</a:t>
            </a:r>
            <a:r>
              <a:rPr lang="es-GT" sz="1600" dirty="0" smtClean="0"/>
              <a:t>)</a:t>
            </a:r>
            <a:endParaRPr lang="es-ES" sz="1600" dirty="0" smtClean="0"/>
          </a:p>
        </p:txBody>
      </p:sp>
      <p:pic>
        <p:nvPicPr>
          <p:cNvPr id="5" name="Picture 7"/>
          <p:cNvPicPr>
            <a:picLocks noChangeAspect="1" noChangeArrowheads="1"/>
          </p:cNvPicPr>
          <p:nvPr/>
        </p:nvPicPr>
        <p:blipFill>
          <a:blip r:embed="rId2" cstate="print"/>
          <a:srcRect l="6335" r="4938" b="14133"/>
          <a:stretch>
            <a:fillRect/>
          </a:stretch>
        </p:blipFill>
        <p:spPr>
          <a:xfrm>
            <a:off x="6660232" y="0"/>
            <a:ext cx="2483767" cy="230294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Athetosis.wmv">
            <a:hlinkClick r:id="" action="ppaction://media"/>
          </p:cNvPr>
          <p:cNvPicPr>
            <a:picLocks noGrp="1" noRot="1" noChangeAspect="1"/>
          </p:cNvPicPr>
          <p:nvPr>
            <p:ph sz="quarter" idx="1"/>
            <a:videoFile r:link="rId1"/>
          </p:nvPr>
        </p:nvPicPr>
        <p:blipFill>
          <a:blip r:embed="rId3" cstate="print"/>
          <a:stretch>
            <a:fillRect/>
          </a:stretch>
        </p:blipFill>
        <p:spPr>
          <a:xfrm>
            <a:off x="395536" y="404664"/>
            <a:ext cx="8208912" cy="6048672"/>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3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Balism.wmv">
            <a:hlinkClick r:id="" action="ppaction://media"/>
          </p:cNvPr>
          <p:cNvPicPr>
            <a:picLocks noGrp="1" noRot="1" noChangeAspect="1"/>
          </p:cNvPicPr>
          <p:nvPr>
            <p:ph sz="quarter" idx="1"/>
            <a:videoFile r:link="rId1"/>
          </p:nvPr>
        </p:nvPicPr>
        <p:blipFill>
          <a:blip r:embed="rId3" cstate="print"/>
          <a:stretch>
            <a:fillRect/>
          </a:stretch>
        </p:blipFill>
        <p:spPr>
          <a:xfrm>
            <a:off x="323528" y="260648"/>
            <a:ext cx="8208912" cy="6156684"/>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GT" sz="2400" dirty="0" err="1" smtClean="0">
                <a:solidFill>
                  <a:srgbClr val="C00000"/>
                </a:solidFill>
              </a:rPr>
              <a:t>Parkinson´s</a:t>
            </a:r>
            <a:r>
              <a:rPr lang="es-GT" sz="2400" dirty="0" smtClean="0">
                <a:solidFill>
                  <a:srgbClr val="C00000"/>
                </a:solidFill>
              </a:rPr>
              <a:t> </a:t>
            </a:r>
            <a:r>
              <a:rPr lang="es-GT" sz="2400" dirty="0" err="1" smtClean="0">
                <a:solidFill>
                  <a:srgbClr val="C00000"/>
                </a:solidFill>
              </a:rPr>
              <a:t>Disease</a:t>
            </a:r>
            <a:r>
              <a:rPr lang="es-GT" sz="2400" dirty="0" smtClean="0">
                <a:solidFill>
                  <a:srgbClr val="C00000"/>
                </a:solidFill>
              </a:rPr>
              <a:t> </a:t>
            </a:r>
            <a:br>
              <a:rPr lang="es-GT" sz="2400" dirty="0" smtClean="0">
                <a:solidFill>
                  <a:srgbClr val="C00000"/>
                </a:solidFill>
              </a:rPr>
            </a:br>
            <a:r>
              <a:rPr lang="es-GT" sz="2400" i="1" dirty="0" smtClean="0">
                <a:solidFill>
                  <a:srgbClr val="C00000"/>
                </a:solidFill>
              </a:rPr>
              <a:t>(parálisis agitante)</a:t>
            </a:r>
            <a:endParaRPr lang="es-ES" sz="2400" i="1" dirty="0">
              <a:solidFill>
                <a:srgbClr val="C00000"/>
              </a:solidFill>
            </a:endParaRPr>
          </a:p>
        </p:txBody>
      </p:sp>
      <p:sp>
        <p:nvSpPr>
          <p:cNvPr id="3" name="2 Marcador de contenido"/>
          <p:cNvSpPr>
            <a:spLocks noGrp="1"/>
          </p:cNvSpPr>
          <p:nvPr>
            <p:ph sz="quarter" idx="1"/>
          </p:nvPr>
        </p:nvSpPr>
        <p:spPr>
          <a:ln>
            <a:solidFill>
              <a:srgbClr val="FF0000"/>
            </a:solidFill>
          </a:ln>
        </p:spPr>
        <p:txBody>
          <a:bodyPr>
            <a:noAutofit/>
          </a:bodyPr>
          <a:lstStyle/>
          <a:p>
            <a:pPr algn="just"/>
            <a:r>
              <a:rPr lang="es-GT" sz="1600" dirty="0" smtClean="0"/>
              <a:t>Tríada: </a:t>
            </a:r>
            <a:r>
              <a:rPr lang="es-GT" sz="1600" dirty="0" smtClean="0">
                <a:solidFill>
                  <a:srgbClr val="00B050"/>
                </a:solidFill>
              </a:rPr>
              <a:t>rigidez </a:t>
            </a:r>
            <a:r>
              <a:rPr lang="es-GT" sz="1600" dirty="0" smtClean="0">
                <a:solidFill>
                  <a:srgbClr val="FF0000"/>
                </a:solidFill>
              </a:rPr>
              <a:t>+</a:t>
            </a:r>
            <a:r>
              <a:rPr lang="es-GT" sz="1600" dirty="0" smtClean="0"/>
              <a:t> </a:t>
            </a:r>
            <a:r>
              <a:rPr lang="es-GT" sz="1600" dirty="0" smtClean="0">
                <a:solidFill>
                  <a:srgbClr val="00B050"/>
                </a:solidFill>
              </a:rPr>
              <a:t>acinesia</a:t>
            </a:r>
            <a:r>
              <a:rPr lang="es-GT" sz="1600" dirty="0" smtClean="0"/>
              <a:t>(dificultad para </a:t>
            </a:r>
            <a:r>
              <a:rPr lang="es-GT" sz="1600" i="1" dirty="0" smtClean="0"/>
              <a:t>iniciar </a:t>
            </a:r>
            <a:r>
              <a:rPr lang="es-GT" sz="1600" dirty="0" smtClean="0"/>
              <a:t>el movimiento, muy angustiante) </a:t>
            </a:r>
            <a:r>
              <a:rPr lang="es-GT" sz="1600" dirty="0" smtClean="0">
                <a:solidFill>
                  <a:srgbClr val="FF0000"/>
                </a:solidFill>
              </a:rPr>
              <a:t>+</a:t>
            </a:r>
            <a:r>
              <a:rPr lang="es-GT" sz="1600" dirty="0" smtClean="0"/>
              <a:t> </a:t>
            </a:r>
            <a:r>
              <a:rPr lang="es-GT" sz="1600" dirty="0" smtClean="0">
                <a:solidFill>
                  <a:srgbClr val="00B050"/>
                </a:solidFill>
              </a:rPr>
              <a:t>temblor </a:t>
            </a:r>
            <a:r>
              <a:rPr lang="es-GT" sz="1600" u="sng" dirty="0" smtClean="0">
                <a:solidFill>
                  <a:srgbClr val="00B050"/>
                </a:solidFill>
              </a:rPr>
              <a:t>Involuntario</a:t>
            </a:r>
            <a:r>
              <a:rPr lang="es-GT" sz="1600" dirty="0" smtClean="0">
                <a:solidFill>
                  <a:srgbClr val="00B050"/>
                </a:solidFill>
              </a:rPr>
              <a:t> </a:t>
            </a:r>
            <a:r>
              <a:rPr lang="es-GT" sz="1600" dirty="0" smtClean="0"/>
              <a:t>(3-6 ciclos/</a:t>
            </a:r>
            <a:r>
              <a:rPr lang="es-GT" sz="1600" dirty="0" err="1" smtClean="0"/>
              <a:t>seg</a:t>
            </a:r>
            <a:r>
              <a:rPr lang="es-GT" sz="1600" dirty="0" smtClean="0"/>
              <a:t>, incluso en reposo)… Además: Inestabilidad postural (desequilibrio) + </a:t>
            </a:r>
            <a:r>
              <a:rPr lang="es-GT" sz="1600" dirty="0" err="1" smtClean="0"/>
              <a:t>Transtornos</a:t>
            </a:r>
            <a:r>
              <a:rPr lang="es-GT" sz="1600" dirty="0" smtClean="0"/>
              <a:t> menores (Disfagia, marcha </a:t>
            </a:r>
            <a:r>
              <a:rPr lang="es-GT" sz="1600" i="1" dirty="0" smtClean="0"/>
              <a:t>parkinsoniana</a:t>
            </a:r>
            <a:r>
              <a:rPr lang="es-GT" sz="1600" dirty="0" smtClean="0"/>
              <a:t> + fatiga)</a:t>
            </a:r>
          </a:p>
          <a:p>
            <a:pPr algn="just"/>
            <a:endParaRPr lang="es-GT" sz="1600" dirty="0" smtClean="0"/>
          </a:p>
          <a:p>
            <a:pPr algn="ctr">
              <a:buNone/>
            </a:pPr>
            <a:r>
              <a:rPr lang="es-GT" sz="1600" i="1" u="sng" dirty="0" smtClean="0">
                <a:solidFill>
                  <a:srgbClr val="00B0F0"/>
                </a:solidFill>
              </a:rPr>
              <a:t>-¿Cómo diferenciamos el temblor de Parkinson y el temblor </a:t>
            </a:r>
            <a:r>
              <a:rPr lang="es-GT" sz="1600" i="1" u="sng" dirty="0" err="1" smtClean="0">
                <a:solidFill>
                  <a:srgbClr val="00B0F0"/>
                </a:solidFill>
              </a:rPr>
              <a:t>cerebeloso</a:t>
            </a:r>
            <a:r>
              <a:rPr lang="es-GT" sz="1600" i="1" u="sng" dirty="0" smtClean="0">
                <a:solidFill>
                  <a:srgbClr val="00B0F0"/>
                </a:solidFill>
              </a:rPr>
              <a:t>(intencional)?</a:t>
            </a:r>
          </a:p>
          <a:p>
            <a:pPr algn="just">
              <a:buNone/>
            </a:pPr>
            <a:endParaRPr lang="es-GT" sz="1600" i="1" u="sng" dirty="0" smtClean="0">
              <a:solidFill>
                <a:srgbClr val="002060"/>
              </a:solidFill>
            </a:endParaRPr>
          </a:p>
          <a:p>
            <a:pPr algn="just"/>
            <a:r>
              <a:rPr lang="es-GT" sz="1600" dirty="0" smtClean="0"/>
              <a:t>Destrucción de la Sustancia Negra (Las fibras con </a:t>
            </a:r>
            <a:r>
              <a:rPr lang="es-GT" sz="1600" i="1" dirty="0" smtClean="0"/>
              <a:t>dopa</a:t>
            </a:r>
            <a:r>
              <a:rPr lang="es-GT" sz="1600" dirty="0" smtClean="0"/>
              <a:t> van hacia el Caudado y </a:t>
            </a:r>
            <a:r>
              <a:rPr lang="es-GT" sz="1600" dirty="0" err="1" smtClean="0"/>
              <a:t>Putamen</a:t>
            </a:r>
            <a:r>
              <a:rPr lang="es-GT" sz="1600" dirty="0" smtClean="0"/>
              <a:t>)</a:t>
            </a:r>
          </a:p>
          <a:p>
            <a:pPr algn="just"/>
            <a:r>
              <a:rPr lang="es-GT" sz="1600" dirty="0" smtClean="0"/>
              <a:t>Al bloquear la dopamina en los GB éstos se sobreexcitan y produce los síntomas</a:t>
            </a:r>
          </a:p>
          <a:p>
            <a:pPr algn="just"/>
            <a:endParaRPr lang="es-GT" sz="1600" dirty="0" smtClean="0"/>
          </a:p>
          <a:p>
            <a:pPr algn="just">
              <a:buNone/>
            </a:pPr>
            <a:endParaRPr lang="es-GT" sz="1600" dirty="0" smtClean="0"/>
          </a:p>
          <a:p>
            <a:pPr algn="just"/>
            <a:r>
              <a:rPr lang="es-GT" sz="1600" dirty="0" smtClean="0"/>
              <a:t>Tratamiento, </a:t>
            </a:r>
            <a:r>
              <a:rPr lang="es-GT" sz="1600" dirty="0" err="1" smtClean="0"/>
              <a:t>Tx</a:t>
            </a:r>
            <a:r>
              <a:rPr lang="es-GT" sz="1600" dirty="0" smtClean="0"/>
              <a:t>:</a:t>
            </a:r>
          </a:p>
          <a:p>
            <a:pPr algn="just">
              <a:buNone/>
            </a:pPr>
            <a:r>
              <a:rPr lang="es-GT" sz="1600" dirty="0" smtClean="0"/>
              <a:t>-L-dopa   </a:t>
            </a:r>
            <a:r>
              <a:rPr lang="es-GT" sz="1600" dirty="0" smtClean="0">
                <a:solidFill>
                  <a:srgbClr val="FF0000"/>
                </a:solidFill>
              </a:rPr>
              <a:t>+</a:t>
            </a:r>
          </a:p>
          <a:p>
            <a:pPr algn="just">
              <a:buNone/>
            </a:pPr>
            <a:r>
              <a:rPr lang="es-GT" sz="1600" dirty="0" smtClean="0"/>
              <a:t>-L-</a:t>
            </a:r>
            <a:r>
              <a:rPr lang="es-GT" sz="1600" dirty="0" err="1" smtClean="0"/>
              <a:t>deprenilo</a:t>
            </a:r>
            <a:r>
              <a:rPr lang="es-GT" sz="1600" dirty="0" smtClean="0"/>
              <a:t> (IMAO)</a:t>
            </a:r>
          </a:p>
          <a:p>
            <a:pPr algn="just">
              <a:buNone/>
            </a:pPr>
            <a:r>
              <a:rPr lang="es-GT" sz="1600" dirty="0" smtClean="0"/>
              <a:t>-</a:t>
            </a:r>
            <a:r>
              <a:rPr lang="es-GT" sz="1600" dirty="0" err="1" smtClean="0"/>
              <a:t>Transplante</a:t>
            </a:r>
            <a:r>
              <a:rPr lang="es-GT" sz="1600" dirty="0" smtClean="0"/>
              <a:t> de Células </a:t>
            </a:r>
            <a:r>
              <a:rPr lang="es-GT" sz="1600" dirty="0" err="1" smtClean="0"/>
              <a:t>Dopaminérgicas</a:t>
            </a:r>
            <a:r>
              <a:rPr lang="es-GT" sz="1600" dirty="0" smtClean="0"/>
              <a:t> (éxito transitorio)</a:t>
            </a:r>
          </a:p>
          <a:p>
            <a:pPr algn="just">
              <a:buNone/>
            </a:pPr>
            <a:r>
              <a:rPr lang="es-GT" sz="1600" dirty="0" smtClean="0"/>
              <a:t>-Destrucción selectiva de los circuitos de GB (éxito discutido, alto riesgo)</a:t>
            </a:r>
            <a:endParaRPr lang="es-ES" sz="16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err="1" smtClean="0">
                <a:solidFill>
                  <a:srgbClr val="C00000"/>
                </a:solidFill>
              </a:rPr>
              <a:t>Huntington´s</a:t>
            </a:r>
            <a:r>
              <a:rPr lang="es-GT" dirty="0" smtClean="0">
                <a:solidFill>
                  <a:srgbClr val="C00000"/>
                </a:solidFill>
              </a:rPr>
              <a:t> </a:t>
            </a:r>
            <a:r>
              <a:rPr lang="es-GT" dirty="0" err="1" smtClean="0">
                <a:solidFill>
                  <a:srgbClr val="C00000"/>
                </a:solidFill>
              </a:rPr>
              <a:t>Disease</a:t>
            </a:r>
            <a:endParaRPr lang="es-ES"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2000" dirty="0" smtClean="0"/>
              <a:t>Hereditario </a:t>
            </a:r>
            <a:r>
              <a:rPr lang="es-GT" sz="2000" i="1" dirty="0" smtClean="0"/>
              <a:t>(cromosoma 4)</a:t>
            </a:r>
          </a:p>
          <a:p>
            <a:pPr algn="just"/>
            <a:r>
              <a:rPr lang="es-GT" sz="2000" dirty="0" smtClean="0"/>
              <a:t>Inicio 30-40 años</a:t>
            </a:r>
          </a:p>
          <a:p>
            <a:pPr algn="just"/>
            <a:r>
              <a:rPr lang="es-GT" sz="2000" dirty="0" smtClean="0"/>
              <a:t>Inicia con sacudidas hasta que se vuelven violentos los movimientos con demencia marcada</a:t>
            </a:r>
          </a:p>
          <a:p>
            <a:pPr algn="just"/>
            <a:r>
              <a:rPr lang="es-GT" sz="2000" dirty="0" smtClean="0"/>
              <a:t>Lesión de Vías </a:t>
            </a:r>
            <a:r>
              <a:rPr lang="es-GT" sz="2000" dirty="0" err="1" smtClean="0"/>
              <a:t>Gabaérgicas</a:t>
            </a:r>
            <a:r>
              <a:rPr lang="es-GT" sz="2000" dirty="0" smtClean="0"/>
              <a:t> en el Caudado y </a:t>
            </a:r>
            <a:r>
              <a:rPr lang="es-GT" sz="2000" dirty="0" err="1" smtClean="0"/>
              <a:t>Putamen</a:t>
            </a:r>
            <a:r>
              <a:rPr lang="es-GT" sz="2000" dirty="0" smtClean="0"/>
              <a:t> + Lesión de muchas Vías de Acetilcolina</a:t>
            </a:r>
          </a:p>
          <a:p>
            <a:pPr algn="just"/>
            <a:r>
              <a:rPr lang="es-GT" sz="2000" dirty="0" smtClean="0"/>
              <a:t>Se pierde la acción </a:t>
            </a:r>
            <a:r>
              <a:rPr lang="es-GT" sz="2000" dirty="0" err="1" smtClean="0"/>
              <a:t>Gabaérgica</a:t>
            </a:r>
            <a:r>
              <a:rPr lang="es-GT" sz="2000" dirty="0" smtClean="0"/>
              <a:t> que es </a:t>
            </a:r>
            <a:r>
              <a:rPr lang="es-GT" sz="2000" dirty="0" err="1" smtClean="0"/>
              <a:t>inibidora</a:t>
            </a:r>
            <a:r>
              <a:rPr lang="es-GT" sz="2000" dirty="0" smtClean="0"/>
              <a:t> del Globo Pálido y la Substancia Negra..</a:t>
            </a:r>
          </a:p>
          <a:p>
            <a:pPr algn="just"/>
            <a:r>
              <a:rPr lang="es-GT" sz="2000" dirty="0" smtClean="0"/>
              <a:t>La demencia se debe a la lesión de las vías de acetilcolina</a:t>
            </a:r>
          </a:p>
          <a:p>
            <a:pPr algn="just"/>
            <a:r>
              <a:rPr lang="es-GT" sz="2000" i="1" dirty="0" err="1" smtClean="0"/>
              <a:t>Huntingtonina</a:t>
            </a:r>
            <a:endParaRPr lang="es-ES" sz="2000" i="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Huntington Disease movements.wmv">
            <a:hlinkClick r:id="" action="ppaction://media"/>
          </p:cNvPr>
          <p:cNvPicPr>
            <a:picLocks noGrp="1" noRot="1" noChangeAspect="1"/>
          </p:cNvPicPr>
          <p:nvPr>
            <p:ph sz="quarter" idx="1"/>
            <a:videoFile r:link="rId1"/>
          </p:nvPr>
        </p:nvPicPr>
        <p:blipFill>
          <a:blip r:embed="rId3" cstate="print"/>
          <a:stretch>
            <a:fillRect/>
          </a:stretch>
        </p:blipFill>
        <p:spPr>
          <a:xfrm>
            <a:off x="467544" y="332655"/>
            <a:ext cx="8064896" cy="6048673"/>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6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t>Ataxia en animales…</a:t>
            </a:r>
            <a:endParaRPr lang="es-ES" dirty="0"/>
          </a:p>
        </p:txBody>
      </p:sp>
      <p:pic>
        <p:nvPicPr>
          <p:cNvPr id="4" name="Ataxia cat.wmv">
            <a:hlinkClick r:id="" action="ppaction://media"/>
          </p:cNvPr>
          <p:cNvPicPr>
            <a:picLocks noGrp="1" noRot="1" noChangeAspect="1"/>
          </p:cNvPicPr>
          <p:nvPr>
            <p:ph sz="quarter" idx="1"/>
            <a:videoFile r:link="rId1"/>
          </p:nvPr>
        </p:nvPicPr>
        <p:blipFill>
          <a:blip r:embed="rId3" cstate="print"/>
          <a:stretch>
            <a:fillRect/>
          </a:stretch>
        </p:blipFill>
        <p:spPr>
          <a:xfrm>
            <a:off x="1506538" y="1527175"/>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Funciones del Cerebelo </a:t>
            </a:r>
            <a:endParaRPr lang="es-ES" dirty="0">
              <a:solidFill>
                <a:srgbClr val="C00000"/>
              </a:solidFill>
            </a:endParaRPr>
          </a:p>
        </p:txBody>
      </p:sp>
      <p:sp>
        <p:nvSpPr>
          <p:cNvPr id="3" name="2 Marcador de contenido"/>
          <p:cNvSpPr>
            <a:spLocks noGrp="1"/>
          </p:cNvSpPr>
          <p:nvPr>
            <p:ph sz="quarter" idx="1"/>
          </p:nvPr>
        </p:nvSpPr>
        <p:spPr/>
        <p:txBody>
          <a:bodyPr>
            <a:normAutofit/>
          </a:bodyPr>
          <a:lstStyle/>
          <a:p>
            <a:pPr algn="just"/>
            <a:r>
              <a:rPr lang="es-GT" sz="1600" b="1" i="1" u="sng" dirty="0" smtClean="0"/>
              <a:t>Recibe información </a:t>
            </a:r>
            <a:r>
              <a:rPr lang="es-GT" sz="1600" b="1" i="1" u="sng" dirty="0" smtClean="0"/>
              <a:t>Superior (</a:t>
            </a:r>
            <a:r>
              <a:rPr lang="es-GT" sz="1600" b="1" i="1" u="sng" dirty="0" smtClean="0"/>
              <a:t>encéfalo</a:t>
            </a:r>
            <a:r>
              <a:rPr lang="es-GT" sz="1600" i="1" dirty="0" smtClean="0"/>
              <a:t>): secuencia DESEADA de contracciones musculares</a:t>
            </a:r>
          </a:p>
          <a:p>
            <a:pPr algn="just"/>
            <a:r>
              <a:rPr lang="es-GT" sz="1600" b="1" i="1" u="sng" dirty="0" smtClean="0"/>
              <a:t>Recibe información </a:t>
            </a:r>
            <a:r>
              <a:rPr lang="es-GT" sz="1600" b="1" i="1" u="sng" dirty="0" smtClean="0"/>
              <a:t>Inferior (periférica</a:t>
            </a:r>
            <a:r>
              <a:rPr lang="es-GT" sz="1600" b="1" i="1" u="sng" dirty="0" smtClean="0"/>
              <a:t>)</a:t>
            </a:r>
            <a:r>
              <a:rPr lang="es-GT" sz="1600" i="1" dirty="0" smtClean="0"/>
              <a:t>: variaciones en velocidad de movimiento, fuerzas implicadas, posición</a:t>
            </a:r>
          </a:p>
          <a:p>
            <a:pPr algn="just"/>
            <a:endParaRPr lang="es-GT" sz="1600" i="1" dirty="0" smtClean="0"/>
          </a:p>
          <a:p>
            <a:pPr algn="just"/>
            <a:r>
              <a:rPr lang="es-GT" sz="2000" b="1" i="1" u="sng" dirty="0" smtClean="0"/>
              <a:t>Contrasta</a:t>
            </a:r>
            <a:r>
              <a:rPr lang="es-GT" sz="1600" i="1" dirty="0" smtClean="0"/>
              <a:t> lo deseado con la información periférica (lo que está sucediendo) para enviar indicaciones a la corteza para regular los niveles de activación de cada músculo específico.</a:t>
            </a:r>
          </a:p>
          <a:p>
            <a:pPr algn="just"/>
            <a:endParaRPr lang="es-GT" sz="1600" i="1" dirty="0" smtClean="0"/>
          </a:p>
          <a:p>
            <a:pPr algn="just"/>
            <a:r>
              <a:rPr lang="es-GT" sz="1600" i="1" u="sng" dirty="0" smtClean="0"/>
              <a:t>Asociado a la corteza </a:t>
            </a:r>
            <a:r>
              <a:rPr lang="es-GT" sz="1600" i="1" dirty="0" smtClean="0"/>
              <a:t>para </a:t>
            </a:r>
            <a:r>
              <a:rPr lang="es-GT" sz="1600" b="1" i="1" dirty="0" smtClean="0"/>
              <a:t>PLANIFICAR</a:t>
            </a:r>
            <a:r>
              <a:rPr lang="es-GT" sz="1600" i="1" dirty="0" smtClean="0"/>
              <a:t> el siguiente movimiento para que sea suave Y </a:t>
            </a:r>
            <a:r>
              <a:rPr lang="es-GT" sz="1600" b="1" i="1" dirty="0" smtClean="0"/>
              <a:t>APRENDER</a:t>
            </a:r>
            <a:r>
              <a:rPr lang="es-GT" sz="1600" i="1" dirty="0" smtClean="0"/>
              <a:t> </a:t>
            </a:r>
            <a:r>
              <a:rPr lang="es-GT" sz="1600" i="1" dirty="0" smtClean="0"/>
              <a:t>de sus errores (∆´s excitabilidad neuronal)</a:t>
            </a:r>
            <a:endParaRPr lang="es-ES" sz="1600" i="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400" dirty="0" smtClean="0">
                <a:solidFill>
                  <a:srgbClr val="C00000"/>
                </a:solidFill>
              </a:rPr>
              <a:t>Mejor ya no le hago la prueba…</a:t>
            </a:r>
            <a:endParaRPr lang="es-ES" sz="2400" dirty="0">
              <a:solidFill>
                <a:srgbClr val="C00000"/>
              </a:solidFill>
            </a:endParaRPr>
          </a:p>
        </p:txBody>
      </p:sp>
      <p:pic>
        <p:nvPicPr>
          <p:cNvPr id="4" name="drunked man so funny.wmv">
            <a:hlinkClick r:id="" action="ppaction://media"/>
          </p:cNvPr>
          <p:cNvPicPr>
            <a:picLocks noGrp="1" noRot="1" noChangeAspect="1"/>
          </p:cNvPicPr>
          <p:nvPr>
            <p:ph sz="quarter" idx="1"/>
            <a:videoFile r:link="rId1"/>
          </p:nvPr>
        </p:nvPicPr>
        <p:blipFill>
          <a:blip r:embed="rId3" cstate="print"/>
          <a:stretch>
            <a:fillRect/>
          </a:stretch>
        </p:blipFill>
        <p:spPr>
          <a:xfrm>
            <a:off x="1043608" y="1527175"/>
            <a:ext cx="7344816"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3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¿Dudas, Comentarios, Sugerencias, Chistes?</a:t>
            </a:r>
            <a:endParaRPr lang="es-ES" dirty="0">
              <a:solidFill>
                <a:srgbClr val="C00000"/>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solidFill>
                <a:srgbClr val="C00000"/>
              </a:solidFill>
            </a:endParaRPr>
          </a:p>
        </p:txBody>
      </p:sp>
      <p:sp>
        <p:nvSpPr>
          <p:cNvPr id="3" name="2 Marcador de contenido"/>
          <p:cNvSpPr>
            <a:spLocks noGrp="1"/>
          </p:cNvSpPr>
          <p:nvPr>
            <p:ph sz="quarter" idx="1"/>
          </p:nvPr>
        </p:nvSpPr>
        <p:spPr/>
        <p:txBody>
          <a:bodyPr/>
          <a:lstStyle/>
          <a:p>
            <a:endParaRPr lang="es-ES" dirty="0"/>
          </a:p>
        </p:txBody>
      </p:sp>
      <p:pic>
        <p:nvPicPr>
          <p:cNvPr id="28674" name="Picture 2" descr="http://fannyjemwong.files.wordpress.com/2013/06/khalil-gibran.jpg"/>
          <p:cNvPicPr>
            <a:picLocks noChangeAspect="1" noChangeArrowheads="1"/>
          </p:cNvPicPr>
          <p:nvPr/>
        </p:nvPicPr>
        <p:blipFill>
          <a:blip r:embed="rId2" cstate="print"/>
          <a:srcRect/>
          <a:stretch>
            <a:fillRect/>
          </a:stretch>
        </p:blipFill>
        <p:spPr bwMode="auto">
          <a:xfrm>
            <a:off x="-1" y="1"/>
            <a:ext cx="9144001" cy="68580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4869160"/>
            <a:ext cx="8534400" cy="758952"/>
          </a:xfrm>
        </p:spPr>
        <p:txBody>
          <a:bodyPr>
            <a:noAutofit/>
          </a:bodyPr>
          <a:lstStyle/>
          <a:p>
            <a:pPr algn="r"/>
            <a:r>
              <a:rPr lang="es-GT" sz="5400" b="1" dirty="0" smtClean="0">
                <a:solidFill>
                  <a:schemeClr val="tx1"/>
                </a:solidFill>
                <a:latin typeface="Vivaldi" pitchFamily="66" charset="0"/>
              </a:rPr>
              <a:t>Gracias…</a:t>
            </a:r>
            <a:endParaRPr lang="es-ES" sz="5400" b="1" dirty="0">
              <a:solidFill>
                <a:schemeClr val="tx1"/>
              </a:solidFill>
              <a:latin typeface="Vivaldi"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Anatomía Básica del Cerebelo</a:t>
            </a:r>
            <a:endParaRPr lang="es-ES" dirty="0">
              <a:solidFill>
                <a:srgbClr val="C00000"/>
              </a:solidFill>
            </a:endParaRPr>
          </a:p>
        </p:txBody>
      </p:sp>
      <p:pic>
        <p:nvPicPr>
          <p:cNvPr id="1026" name="Picture 2" descr="C:\Users\Jonathan\Downloads\Cerebellum_animation_small.gif"/>
          <p:cNvPicPr>
            <a:picLocks noChangeAspect="1" noChangeArrowheads="1" noCrop="1"/>
          </p:cNvPicPr>
          <p:nvPr/>
        </p:nvPicPr>
        <p:blipFill>
          <a:blip r:embed="rId2" cstate="print"/>
          <a:srcRect/>
          <a:stretch>
            <a:fillRect/>
          </a:stretch>
        </p:blipFill>
        <p:spPr bwMode="auto">
          <a:xfrm>
            <a:off x="2339752" y="1772816"/>
            <a:ext cx="3960440" cy="396044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solidFill>
                  <a:srgbClr val="C00000"/>
                </a:solidFill>
              </a:rPr>
              <a:t>Áreas Anatómicas Funcionales del Cerebelo</a:t>
            </a:r>
            <a:endParaRPr lang="es-ES" dirty="0">
              <a:solidFill>
                <a:srgbClr val="C00000"/>
              </a:solidFill>
            </a:endParaRPr>
          </a:p>
        </p:txBody>
      </p:sp>
      <p:pic>
        <p:nvPicPr>
          <p:cNvPr id="46086" name="Picture 6"/>
          <p:cNvPicPr>
            <a:picLocks noChangeAspect="1" noChangeArrowheads="1"/>
          </p:cNvPicPr>
          <p:nvPr/>
        </p:nvPicPr>
        <p:blipFill>
          <a:blip r:embed="rId2" cstate="print"/>
          <a:srcRect l="24542" t="23422" r="25096" b="9641"/>
          <a:stretch>
            <a:fillRect/>
          </a:stretch>
        </p:blipFill>
        <p:spPr bwMode="auto">
          <a:xfrm>
            <a:off x="539552" y="1412776"/>
            <a:ext cx="8208912" cy="489654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Grp="1" noChangeAspect="1" noChangeArrowheads="1"/>
          </p:cNvPicPr>
          <p:nvPr>
            <p:ph sz="quarter" idx="1"/>
          </p:nvPr>
        </p:nvPicPr>
        <p:blipFill>
          <a:blip r:embed="rId2" cstate="print"/>
          <a:srcRect l="26838" t="23250" r="26120" b="9813"/>
          <a:stretch>
            <a:fillRect/>
          </a:stretch>
        </p:blipFill>
        <p:spPr bwMode="auto">
          <a:xfrm>
            <a:off x="755576" y="1527175"/>
            <a:ext cx="7920880" cy="4572000"/>
          </a:xfrm>
          <a:prstGeom prst="rect">
            <a:avLst/>
          </a:prstGeom>
          <a:ln>
            <a:noFill/>
          </a:ln>
          <a:effectLst>
            <a:softEdge rad="112500"/>
          </a:effectLst>
        </p:spPr>
      </p:pic>
      <p:sp>
        <p:nvSpPr>
          <p:cNvPr id="5" name="1 Título"/>
          <p:cNvSpPr txBox="1">
            <a:spLocks/>
          </p:cNvSpPr>
          <p:nvPr/>
        </p:nvSpPr>
        <p:spPr>
          <a:xfrm>
            <a:off x="454152" y="188640"/>
            <a:ext cx="8534400" cy="758952"/>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GT" sz="3300" b="0" i="0" u="none" strike="noStrike" kern="1200" cap="none" spc="0" normalizeH="0" baseline="0" noProof="0" dirty="0" smtClean="0">
                <a:ln>
                  <a:noFill/>
                </a:ln>
                <a:solidFill>
                  <a:srgbClr val="C00000"/>
                </a:solidFill>
                <a:effectLst/>
                <a:uLnTx/>
                <a:uFillTx/>
                <a:latin typeface="+mj-lt"/>
                <a:ea typeface="+mj-ea"/>
                <a:cs typeface="+mj-cs"/>
              </a:rPr>
              <a:t>Áreas Anatómicas Funcionales del Cerebelo</a:t>
            </a:r>
            <a:endParaRPr kumimoji="0" lang="es-ES" sz="3300" b="0" i="0" u="none" strike="noStrike" kern="1200" cap="none" spc="0" normalizeH="0" baseline="0" noProof="0" dirty="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000" dirty="0" smtClean="0">
                <a:solidFill>
                  <a:srgbClr val="C00000"/>
                </a:solidFill>
              </a:rPr>
              <a:t>Vías Aferentes del Cerebelo </a:t>
            </a:r>
            <a:br>
              <a:rPr lang="es-GT" sz="2000" dirty="0" smtClean="0">
                <a:solidFill>
                  <a:srgbClr val="C00000"/>
                </a:solidFill>
              </a:rPr>
            </a:br>
            <a:r>
              <a:rPr lang="es-GT" sz="2000" dirty="0" smtClean="0">
                <a:solidFill>
                  <a:srgbClr val="C00000"/>
                </a:solidFill>
              </a:rPr>
              <a:t>(</a:t>
            </a:r>
            <a:r>
              <a:rPr lang="es-GT" sz="2000" i="1" dirty="0" smtClean="0">
                <a:solidFill>
                  <a:srgbClr val="C00000"/>
                </a:solidFill>
              </a:rPr>
              <a:t>regiones del encéfalo</a:t>
            </a:r>
            <a:r>
              <a:rPr lang="es-GT" sz="2000" dirty="0" smtClean="0">
                <a:solidFill>
                  <a:srgbClr val="C00000"/>
                </a:solidFill>
              </a:rPr>
              <a:t>)</a:t>
            </a:r>
            <a:endParaRPr lang="es-ES" sz="2000" dirty="0">
              <a:solidFill>
                <a:srgbClr val="C00000"/>
              </a:solidFill>
            </a:endParaRPr>
          </a:p>
        </p:txBody>
      </p:sp>
      <p:sp>
        <p:nvSpPr>
          <p:cNvPr id="3" name="2 Marcador de contenido"/>
          <p:cNvSpPr>
            <a:spLocks noGrp="1"/>
          </p:cNvSpPr>
          <p:nvPr>
            <p:ph sz="quarter" idx="1"/>
          </p:nvPr>
        </p:nvSpPr>
        <p:spPr/>
        <p:txBody>
          <a:bodyPr>
            <a:normAutofit/>
          </a:bodyPr>
          <a:lstStyle/>
          <a:p>
            <a:pPr algn="ctr"/>
            <a:r>
              <a:rPr lang="es-GT" sz="2000" i="1" dirty="0" smtClean="0"/>
              <a:t>Organización topográfica </a:t>
            </a:r>
            <a:endParaRPr lang="es-GT" sz="2000" i="1" dirty="0" smtClean="0"/>
          </a:p>
          <a:p>
            <a:pPr algn="ctr">
              <a:buNone/>
            </a:pPr>
            <a:r>
              <a:rPr lang="es-GT" sz="2000" i="1" dirty="0" smtClean="0"/>
              <a:t>(</a:t>
            </a:r>
            <a:r>
              <a:rPr lang="es-GT" sz="2000" i="1" dirty="0" smtClean="0"/>
              <a:t>cuerpo axial-vermis; Facial + Extremidades – Zonas Intermedias)</a:t>
            </a:r>
            <a:endParaRPr lang="es-ES" sz="2000" i="1" dirty="0"/>
          </a:p>
        </p:txBody>
      </p:sp>
      <p:sp>
        <p:nvSpPr>
          <p:cNvPr id="5" name="4 Rectángulo"/>
          <p:cNvSpPr/>
          <p:nvPr/>
        </p:nvSpPr>
        <p:spPr>
          <a:xfrm>
            <a:off x="7092280" y="2852936"/>
            <a:ext cx="1835696" cy="1169551"/>
          </a:xfrm>
          <a:prstGeom prst="rect">
            <a:avLst/>
          </a:prstGeom>
        </p:spPr>
        <p:txBody>
          <a:bodyPr wrap="square">
            <a:spAutoFit/>
          </a:bodyPr>
          <a:lstStyle/>
          <a:p>
            <a:r>
              <a:rPr lang="es-EC" sz="1400" u="sng" dirty="0" smtClean="0"/>
              <a:t>Vías de entrada</a:t>
            </a:r>
          </a:p>
          <a:p>
            <a:endParaRPr lang="es-EC" sz="1400" u="sng" dirty="0" smtClean="0"/>
          </a:p>
          <a:p>
            <a:r>
              <a:rPr lang="es-EC" sz="1400" dirty="0" smtClean="0"/>
              <a:t>-Desde </a:t>
            </a:r>
            <a:r>
              <a:rPr lang="es-EC" sz="1400" dirty="0" smtClean="0"/>
              <a:t> el </a:t>
            </a:r>
            <a:r>
              <a:rPr lang="es-EC" sz="1400" dirty="0" smtClean="0"/>
              <a:t>encéfalo</a:t>
            </a:r>
          </a:p>
          <a:p>
            <a:endParaRPr lang="es-EC" sz="1400" dirty="0" smtClean="0"/>
          </a:p>
          <a:p>
            <a:r>
              <a:rPr lang="es-EC" sz="1400" dirty="0" smtClean="0"/>
              <a:t>-Desde la periferia</a:t>
            </a:r>
            <a:endParaRPr lang="es-EC" sz="1400" dirty="0"/>
          </a:p>
        </p:txBody>
      </p:sp>
      <p:pic>
        <p:nvPicPr>
          <p:cNvPr id="6" name="Picture 3" descr="56"/>
          <p:cNvPicPr>
            <a:picLocks noChangeAspect="1" noChangeArrowheads="1"/>
          </p:cNvPicPr>
          <p:nvPr/>
        </p:nvPicPr>
        <p:blipFill>
          <a:blip r:embed="rId2" cstate="print"/>
          <a:srcRect/>
          <a:stretch>
            <a:fillRect/>
          </a:stretch>
        </p:blipFill>
        <p:spPr bwMode="auto">
          <a:xfrm>
            <a:off x="1331640" y="2204864"/>
            <a:ext cx="5832648" cy="450663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3316</TotalTime>
  <Words>2622</Words>
  <Application>Microsoft Office PowerPoint</Application>
  <PresentationFormat>Presentación en pantalla (4:3)</PresentationFormat>
  <Paragraphs>315</Paragraphs>
  <Slides>53</Slides>
  <Notes>0</Notes>
  <HiddenSlides>0</HiddenSlides>
  <MMClips>8</MMClips>
  <ScaleCrop>false</ScaleCrop>
  <HeadingPairs>
    <vt:vector size="4" baseType="variant">
      <vt:variant>
        <vt:lpstr>Tema</vt:lpstr>
      </vt:variant>
      <vt:variant>
        <vt:i4>1</vt:i4>
      </vt:variant>
      <vt:variant>
        <vt:lpstr>Títulos de diapositiva</vt:lpstr>
      </vt:variant>
      <vt:variant>
        <vt:i4>53</vt:i4>
      </vt:variant>
    </vt:vector>
  </HeadingPairs>
  <TitlesOfParts>
    <vt:vector size="54" baseType="lpstr">
      <vt:lpstr>Civil</vt:lpstr>
      <vt:lpstr>Cerebelo y Ganglios Basales en el Control Motor Global</vt:lpstr>
      <vt:lpstr>Sumario</vt:lpstr>
      <vt:lpstr>Introducción</vt:lpstr>
      <vt:lpstr>Cerebelo y sus Funciones Motoras</vt:lpstr>
      <vt:lpstr>Funciones del Cerebelo </vt:lpstr>
      <vt:lpstr>Anatomía Básica del Cerebelo</vt:lpstr>
      <vt:lpstr>Áreas Anatómicas Funcionales del Cerebelo</vt:lpstr>
      <vt:lpstr>Diapositiva 8</vt:lpstr>
      <vt:lpstr>Vías Aferentes del Cerebelo  (regiones del encéfalo)</vt:lpstr>
      <vt:lpstr>Vías Aferentes del Cerebelo  (periferia)</vt:lpstr>
      <vt:lpstr>Vías Eferentes del Cerebelo</vt:lpstr>
      <vt:lpstr>Vías Eferentes del Cerebelo</vt:lpstr>
      <vt:lpstr>Unidad Funcional de la Corteza del Cerebelo 1.-Célula de Purkinje, CP y   2.-Célula Nuclear Profunda, CNP</vt:lpstr>
      <vt:lpstr>Unidad Funcional de la Corteza del Cerebelo 1.-Célula de Purkinje, CP y   2.-Célula Nuclear Profunda, CNP</vt:lpstr>
      <vt:lpstr>Unidad Funcional de la Corteza del Cerebelo Aferencias hacia el cerebelo</vt:lpstr>
      <vt:lpstr>Unidad Funcional de la Corteza Cerebelosa</vt:lpstr>
      <vt:lpstr>Señales de Salida del Cerebelo: Turn on - Turn off / Turn off – Turn on</vt:lpstr>
      <vt:lpstr>Diapositiva 18</vt:lpstr>
      <vt:lpstr>Señales de Salida del Cerebelo: Turn on - Turn off / Turn off – Turn on</vt:lpstr>
      <vt:lpstr>Las Células de Purkinje “Aprenden” de sus errores.. --fibras trepadoras--</vt:lpstr>
      <vt:lpstr>Función del Cerebelo en el Control Motor Global</vt:lpstr>
      <vt:lpstr>Funcionamiento del VestibuloCerebelo asociado al Tronco Encefálico y Médula Espinal para el Equilibrio y Postura</vt:lpstr>
      <vt:lpstr>Función del Espinocerebelo: feedback de los movimientos distales de las extremidades por las porciones Intermedias y Núcleo Interpuesto</vt:lpstr>
      <vt:lpstr>Otras funciones cerebelosas…</vt:lpstr>
      <vt:lpstr>Diapositiva 25</vt:lpstr>
      <vt:lpstr>Funciones del CerebroCerebelo: Zonas laterales de ambos Hemisferios  “Planificación-Orden-Sincronización” de movimientos complejos</vt:lpstr>
      <vt:lpstr>Anomalías Clínicas del Cerebelo</vt:lpstr>
      <vt:lpstr>Diapositiva 28</vt:lpstr>
      <vt:lpstr>Diapositiva 29</vt:lpstr>
      <vt:lpstr>Ganglios Basales</vt:lpstr>
      <vt:lpstr>Funciones Motoras de los Ganglios Basales(GB) ”Sistema Motor Auxiliar”</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Neurotransmisores de los Ganglios Basales</vt:lpstr>
      <vt:lpstr>Anomalías</vt:lpstr>
      <vt:lpstr>Diapositiva 44</vt:lpstr>
      <vt:lpstr>Diapositiva 45</vt:lpstr>
      <vt:lpstr>Parkinson´s Disease  (parálisis agitante)</vt:lpstr>
      <vt:lpstr>Huntington´s Disease</vt:lpstr>
      <vt:lpstr>Diapositiva 48</vt:lpstr>
      <vt:lpstr>Ataxia en animales…</vt:lpstr>
      <vt:lpstr>Mejor ya no le hago la prueba…</vt:lpstr>
      <vt:lpstr>¿Dudas, Comentarios, Sugerencias, Chistes?</vt:lpstr>
      <vt:lpstr>Diapositiva 52</vt:lpstr>
      <vt:lpstr>Gracias…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Cerebelo y Ganglios Basales en el Control Motor Global</dc:title>
  <dc:creator>Johnnathan</dc:creator>
  <cp:lastModifiedBy>Johnnathan</cp:lastModifiedBy>
  <cp:revision>12</cp:revision>
  <dcterms:created xsi:type="dcterms:W3CDTF">2014-03-19T05:19:40Z</dcterms:created>
  <dcterms:modified xsi:type="dcterms:W3CDTF">2014-03-28T13:09:10Z</dcterms:modified>
</cp:coreProperties>
</file>